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9" d="100"/>
          <a:sy n="99" d="100"/>
        </p:scale>
        <p:origin x="54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1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系列1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407AFF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3B08-45C5-A87F-82F875FE108C}"/>
              </c:ext>
            </c:extLst>
          </c:dPt>
          <c:dPt>
            <c:idx val="1"/>
            <c:bubble3D val="0"/>
            <c:spPr>
              <a:solidFill>
                <a:srgbClr val="6997FF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3B08-45C5-A87F-82F875FE108C}"/>
              </c:ext>
            </c:extLst>
          </c:dPt>
          <c:dPt>
            <c:idx val="2"/>
            <c:bubble3D val="0"/>
            <c:spPr>
              <a:solidFill>
                <a:srgbClr val="6997FF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3B08-45C5-A87F-82F875FE108C}"/>
              </c:ext>
            </c:extLst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zh-CN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08-45C5-A87F-82F875FE108C}"/>
                </c:ext>
              </c:extLst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zh-CN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08-45C5-A87F-82F875FE108C}"/>
                </c:ext>
              </c:extLst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zh-CN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B08-45C5-A87F-82F875FE108C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zh-CN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</c:v>
                </c:pt>
                <c:pt idx="1">
                  <c:v>30</c:v>
                </c:pt>
                <c:pt idx="2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B08-45C5-A87F-82F875FE10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solidFill>
          <a:srgbClr val="000000">
            <a:alpha val="0"/>
          </a:srgbClr>
        </a:solidFill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483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科技爱好者，欢迎来到《第三选择的力量》。在科技的多元世界里，我们常面临二元对立的选择困境。然而，突破常规，挖掘“第三选择”的潜力，往往能引领我们走向创新与变革的新境界。今天，让我们一同探索这股不被局限、勇于创新的“第三选择”力量，开启科技领域的全新视野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本次PPT将深入探讨第三选择的概念，涵盖其应用场景、优势及如何有效实施。同时，我们将分析面临的挑战，并通过成功案例分享，为科技爱好者提供独到的见解和启发。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这一部分，我们将深入探讨第三选择的定义，包括其概念解释和在科技领域的重要性说明。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三选择的力量，是我们在面对二元对立时，寻求的超越传统选择的创新解决方案。它代表了一种突破性思维和决策模式，鼓励我们跳出固有框架，探索更多可能性。在科技快速发展的今天，这种力量尤为重要，它能推动社会进步。从科技创新到社会治理，第三选择的力量无处不在。例如，共享经济的兴起就是对传统商业模式的颠覆，实现了资源的高效利用。这正是第三选择的力量在实际应用中的体现。对于科技爱好者来说，理解并运用第三选择的力量，可以帮助我们更好地应对挑战，寻找新的机遇。让我们一起探索这个充满无限可能的世界，用创新的思维去解决问题，推动科技的发展和社会的进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选择的力量，是科技发展的核心驱动力。在面对众多可能性时，我们的每一个决策，都直接影响着结果的走向。在科技进步的道路上，选择无处不在。从编程语言的挑选到开发框架的确定，开发者的每一次抉择，都关乎项目的成败。这些选择，不仅体现了技术实力，更反映了对市场需求的敏锐洞察。而用户，作为科技产品的直接使用者，他们的选择则是市场的真实写照。理解用户行为，把握其偏好，对于企业而言，是制定市场策略、优化产品的关键。选择，更是创新的催化剂。在追求更好解决方案的道路上，正确的选择能够加速创新进程，引领行业潮流。它要求我们具备前瞻性的眼光和果断的决策能力。在竞争激烈的科技市场，策略性的选择更是企业保持竞争力的必备武器。无论是投资研发、市场定位还是合作伙伴的选择，都需要我们深思熟虑，以应对未来的挑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这一部分将探讨第三选择在商业决策和个人生活中的应用场景，为科技爱好者提供深度见解。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商业决策的复杂性，在科技飞速发展的当下，愈发凸显。面对海量信息与瞬息万变的市场，我们需精准洞察，利用科技手段，为决策提供坚实支撑。数据驱动的决策，已成为现代商业的金科玉律。大数据与AI技术的融合，让我们能够深挖市场潜力，实现精准预测。科技爱好者们，应熟练掌握这些工具，让数据成为决策的明灯。创新是科技行业的灵魂，也是商业决策的推动力。敢于尝试新技术，勇于突破传统框架，以创新思维引领决策，方能在激烈的市场竞争中脱颖而出。然而，创新伴随着风险。在科技行业，不确定性如影随形。因此，我们必须学会评估风险，制定周密的应对策略。只有这样，才能在风浪中稳健前行，确保决策的正确性与有效性。作为科技爱好者，我们肩负着推动科技进步的重任。让我们以专业的态度，敏锐的洞察力，果断的决策力，共同书写科技与商业的辉煌篇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在个人生活的多元选择中，第三选择的决策力显得尤为重要。科技爱好者们，当你们站在二元选择的十字路口时，不妨尝试引入第三种可能。这不仅能拓宽你们的视野，更能激发创新思维，为问题找到更灵活、更深入的解决方案。科技与日常生活的融合，正是这一理念的生动体现。智能家居、可穿戴设备等新兴技术的应用，不仅提升了生活质量，更彰显了科技的力量。作为科技爱好者，你们是推动这一融合的先锋，也是享受其带来便利的先行者。然而，技术的日新月异也要求我们不断学习。持续学习新技术、新理论，不仅是保持竞争力的关键，更是个人成长和适应快速变化世界的必经之路。每一次学习，都是对自我能力的提升，也是对未来挑战的准备。因此，我鼓励每一位在座的科技爱好者，勇于探索第三选择，积极拥抱科技与生活的融合，并始终保持对知识的渴望和追求。这样，你们将能在科技的浪潮中乘风破浪，引领潮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这一部分探讨第三选择的优势，包括避免极端、增加灵活性，为科技爱好者提供专业见解。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在科技领域，我们常常面临各种决策。然而，极端决策往往伴随着风险，可能导致资源的浪费和机会的丧失。因此，我们需要学会避免极端，寻求平衡与可持续的发展路径。中庸之道是一种古老的智慧，它强调在各种选择中寻找平衡点。对于科技爱好者来说，这也是一种避免过度投入或忽视风险的策略。我们不能只盲目追求新技术或者新趋势，而应该理性地评估其价值和可行性。此外，多元化策略也是避免极端的重要手段之一。通过采用多种技术或方法，我们可以降低对单一技术的依赖，提高系统的鲁棒性。这样即使某个技术出现问题，也不会对整个系统造成太大的影响。总之，作为科技爱好者，我们应该保持开放的心态，不断探索新的技术和方法。但同时，我们也要学会避免极端，寻求平衡与可持续发展的道路。只有这样，我们才能在科技领域中取得更大的成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这一部分，我们将探讨如何做出第三选择，通过分析利弊和考虑长远影响来指导决策。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**幻灯片1: 选择的力量解析**各位科技爱好者，大家好！今天我们来聊聊“选择的力量”。在科技领域，每一次选择都可能带来巨大的变革。分析利弊，权衡得失，这是你们在面对新技术时必须进行的决策过程。理解并评估技术的优缺点至关重要，这不仅有助于做出明智的选择，还能推动科技进步和社会发展。通过分析历史上的技术选择案例，我们可以看到，那些能够准确判断技术利弊的人往往能够引领潮流，而忽视这一点则可能导致失败。因此，作为科技爱好者，我们需要具备这种分析能力，以便在不断变化的科技环境中保持竞争力。让我们以开放的心态去接受新技术，同时也要审慎地评估其潜在风险和收益。这样，我们才能在这个充满挑战和机遇的时代中脱颖而出，成为真正的科技先锋。谢谢大家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当我们探讨技术演进的深远影响，我们正站在一个新时代的门槛上。技术的每一次飞跃，都不仅仅是对现有能力的一次提升，更是对未来生活方式和工作模式的一次重塑。想象一下，自动驾驶汽车、远程医疗、虚拟现实会议——这些不再是科幻电影中的场景，而是即将成为我们日常生活的一部分。然而，在追求科技进步的同时，我们不能忽视其对环境的影响。可持续发展是我们这个时代的重要议题，技术创新必须与环境保护并行，以确保我们留给后代的是一个更加绿色、更加健康的地球。此外，社会伦理与责任也是我们在科技发展过程中必须考虑的重要因素。个人隐私保护、数据安全、以及确保技术进步符合道德标准，这些都是我们在享受科技成果时不能忽视的问题。教育与技能适应性同样重要。随着新技术的出现，劳动力市场对人才的需求也在不断变化。我们必须通过教育体系培养出能够适应未来挑战的人才，确保他们具备必要的知识和技能。最后，经济结构的转型也是技术创新带来的必然结果。产业结构的优化升级将影响就业市场和经济增长模式，这要求我们提前规划应对策略，以抓住机遇并应对挑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这一部分将探讨第三选择的挑战，涵盖决策困难与可能的后悔，为科技爱好者提供深度分析。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决策困难，是科技爱好者们在探索未知、创新突破时，常遭遇的一道难关。它指的是，在面对众多选项时，因信息不全或利弊权衡复杂，而难以迅速锁定最佳决策的困境。这一难题，往往源于信息过载、选择过多以及未来的不确定性。在科技领域，新技术层出不穷，信息爆炸式增长，我们需筛选的信息量巨大，选择也变得复杂多样。同时，科技发展日新月异，未来结果充满变数，这无疑增加了决策的难度。决策困难对个人和组织的影响不容小觑。它可能导致我们错失良机，延迟决策，甚至引发焦虑与压力。在科技领域，机会稍纵即逝，决策的延误可能意味着失去市场先机，影响个人与组织的竞争力。因此，作为科技爱好者，我们必须学会应对决策困难，提升决策效率与质量，以更好地驾驭科技浪潮，推动科技进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在科技领域，决策的复杂性不容小觑。每一个选择都伴随着权衡利弊、考虑长远影响的过程。作为科技爱好者，我们需要深刻认识到这一点，以减少未来可能的后悔。技术迭代速度日新月异，新技术层出不穷。在选择技术路径时，我们必须保持警惕，避免因快速迭代带来的过时风险。只有紧跟时代步伐，才能在未来的竞争中立于不败之地。同时，科技项目往往需要大量投入，包括时间、金钱和精力。在做出选择时，我们应深思熟虑，评估潜在回报，以防投资失误导致后悔。这不仅是对个人负责，也是对整个行业和团队负责。此外，科技进步带来便利的同时，也引发伦理和责任问题。作为科技爱好者，我们在追求创新的同时，必须坚守伦理底线，避免因忽视社会责任而后悔。我们要时刻牢记，科技的发展是为了造福人类，而不是给人类带来灾难。因此，面对复杂的决策过程、快速的技术迭代、巨大的投资风险以及严峻的伦理责任，我们必须保持清醒的头脑，谨慎行事，以确保我们的选择能够经得起时间的考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这一部分将通过企业实例与个人故事，分享成功案例，为科技爱好者提供专业见解。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苹果公司，作为科技领域的巨头，其成功之道值得我们深入剖析。这家公司之所以能在激烈的市场竞争中脱颖而出，关键在于它始终坚持创新和追求卓越的设计。在智能手机领域，苹果推出的iPhone系列无疑是一个标志性的产品。每一代iPhone的发布，都伴随着技术的突破和设计的革新。从最初的iPhone到如今的iPhone 15，苹果不仅在硬件上不断升级，更在软件和用户体验上进行了深度优化。这种对创新的执着追求，使得iPhone成为了智能手机市场的领导者。除了智能手机，苹果在电脑领域也展现出了强大的创新能力。MacBook系列以其轻薄的设计、强大的性能和出色的用户体验，赢得了广大用户的喜爱。而这一切，都离不开苹果对设计和创新的坚持。苹果公司的成功并非偶然，而是源于其对创新和设计的不懈追求。这种精神不仅体现在产品上，更体现在公司的文化和理念中。正是这种不断创新、追求卓越的精神，让苹果成为了科技领域的领头羊。对于科技爱好者来说，苹果的成功无疑提供了宝贵的启示：只有不断创新，才能在竞争激烈的市场中立于不败之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选择的启示**在科技发展的浪潮中，个人故事揭示了选择的力量。每一个决定都可能开启新的可能，塑造未来。我们常说，科技改变生活，但更关键的是，我们在科技面前的选择，决定了它如何改变我们的生活。**决策与创新**作为科技爱好者，你们深知每一个关键选择背后的分量。通过分享个人故事，我们看到了如何通过这些选择推动技术创新，影响行业发展。每一个决策，都是对未来的一次投票，而你们的每一次选择，都在为科技的未来投下重要的一票。**挑战与机遇**面对技术变革的挑战，个人故事强调了选择的重要性。在逆境中寻找并把握成长的机遇，这不仅是科技发展的要求，也是我们每个人成长的必经之路。记住，每一次选择，都是一次自我超越的机会。所以，让我们更加珍视每一个选择的机会，用我们的决策，去推动科技的进步，去创造更加美好的未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尊敬的各位科技爱好者，通过本次演讲，我们一同探索了“第三选择”的力量。这一概念不仅定义了创新思维的重要性，还展示了它在多样化应用场景下的广泛适用性。我们发现，第三选择以其独特的优势，在解决复杂问题、推动技术进步方面发挥着不可替代的作用。尽管面临挑战，但通过成功案例的分享，我们看到了实现第三选择的可能路径和策略。总之，拥抱第三选择，就是拥抱变革与创新的力量，让我们在科技的道路上不断前行，开创更加美好的未来。感谢大家的聆听与支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61863" y="1637068"/>
            <a:ext cx="3636774" cy="14081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4032" b="1" kern="0" spc="216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第三选择的力量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461863" y="4068754"/>
            <a:ext cx="2051588" cy="413959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zh-CN" altLang="en-US" sz="1440"/>
              <a:t>工程部</a:t>
            </a:r>
            <a:endParaRPr lang="en-US" sz="1440" dirty="0"/>
          </a:p>
        </p:txBody>
      </p:sp>
      <p:sp>
        <p:nvSpPr>
          <p:cNvPr id="5" name="Text 2"/>
          <p:cNvSpPr/>
          <p:nvPr/>
        </p:nvSpPr>
        <p:spPr>
          <a:xfrm>
            <a:off x="562061" y="3178694"/>
            <a:ext cx="3294031" cy="42062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584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探索决策背后的多元价值</a:t>
            </a:r>
            <a:endParaRPr lang="en-US" sz="14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0" y="2219307"/>
            <a:ext cx="0" cy="2103814"/>
          </a:xfrm>
          <a:custGeom>
            <a:avLst/>
            <a:gdLst/>
            <a:ahLst/>
            <a:cxnLst/>
            <a:rect l="l" t="t" r="r" b="b"/>
            <a:pathLst>
              <a:path h="2103814">
                <a:moveTo>
                  <a:pt x="0" y="0"/>
                </a:moveTo>
                <a:moveTo>
                  <a:pt x="0" y="0"/>
                </a:moveTo>
                <a:lnTo>
                  <a:pt x="0" y="2103814"/>
                </a:lnTo>
              </a:path>
            </a:pathLst>
          </a:custGeom>
          <a:noFill/>
          <a:ln w="9525">
            <a:solidFill>
              <a:srgbClr val="FFFFF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2175449" y="576488"/>
            <a:ext cx="4313208" cy="10881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4752" b="1" dirty="0">
                <a:solidFill>
                  <a:srgbClr val="407AFF">
                    <a:alpha val="1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CONTENT</a:t>
            </a:r>
            <a:endParaRPr lang="en-US" sz="1440" dirty="0"/>
          </a:p>
        </p:txBody>
      </p:sp>
      <p:sp>
        <p:nvSpPr>
          <p:cNvPr id="5" name="Text 2"/>
          <p:cNvSpPr/>
          <p:nvPr/>
        </p:nvSpPr>
        <p:spPr>
          <a:xfrm>
            <a:off x="3494077" y="837104"/>
            <a:ext cx="1675953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目录</a:t>
            </a:r>
            <a:endParaRPr lang="en-US" sz="1440" dirty="0"/>
          </a:p>
        </p:txBody>
      </p:sp>
      <p:sp>
        <p:nvSpPr>
          <p:cNvPr id="6" name="Text 3"/>
          <p:cNvSpPr/>
          <p:nvPr/>
        </p:nvSpPr>
        <p:spPr>
          <a:xfrm>
            <a:off x="1023043" y="1738366"/>
            <a:ext cx="713232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6997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7" name="Text 4"/>
          <p:cNvSpPr/>
          <p:nvPr/>
        </p:nvSpPr>
        <p:spPr>
          <a:xfrm>
            <a:off x="1581783" y="1806946"/>
            <a:ext cx="2743200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84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第三选择的定义</a:t>
            </a:r>
            <a:endParaRPr lang="en-US" sz="1440" dirty="0"/>
          </a:p>
        </p:txBody>
      </p:sp>
      <p:sp>
        <p:nvSpPr>
          <p:cNvPr id="8" name="Text 5"/>
          <p:cNvSpPr/>
          <p:nvPr/>
        </p:nvSpPr>
        <p:spPr>
          <a:xfrm>
            <a:off x="4818623" y="1738366"/>
            <a:ext cx="713232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6997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9" name="Text 6"/>
          <p:cNvSpPr/>
          <p:nvPr/>
        </p:nvSpPr>
        <p:spPr>
          <a:xfrm>
            <a:off x="5377757" y="1806946"/>
            <a:ext cx="2743200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84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第三选择的应用场景</a:t>
            </a:r>
            <a:endParaRPr lang="en-US" sz="1440" dirty="0"/>
          </a:p>
        </p:txBody>
      </p:sp>
      <p:sp>
        <p:nvSpPr>
          <p:cNvPr id="10" name="Text 7"/>
          <p:cNvSpPr/>
          <p:nvPr/>
        </p:nvSpPr>
        <p:spPr>
          <a:xfrm>
            <a:off x="1023127" y="2365645"/>
            <a:ext cx="713232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6997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11" name="Text 8"/>
          <p:cNvSpPr/>
          <p:nvPr/>
        </p:nvSpPr>
        <p:spPr>
          <a:xfrm>
            <a:off x="1582262" y="2434225"/>
            <a:ext cx="2743200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84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第三选择的优势</a:t>
            </a:r>
            <a:endParaRPr lang="en-US" sz="1440" dirty="0"/>
          </a:p>
        </p:txBody>
      </p:sp>
      <p:sp>
        <p:nvSpPr>
          <p:cNvPr id="12" name="Text 9"/>
          <p:cNvSpPr/>
          <p:nvPr/>
        </p:nvSpPr>
        <p:spPr>
          <a:xfrm>
            <a:off x="4817708" y="2365645"/>
            <a:ext cx="713232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6997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440" dirty="0"/>
          </a:p>
        </p:txBody>
      </p:sp>
      <p:sp>
        <p:nvSpPr>
          <p:cNvPr id="13" name="Text 10"/>
          <p:cNvSpPr/>
          <p:nvPr/>
        </p:nvSpPr>
        <p:spPr>
          <a:xfrm>
            <a:off x="5376843" y="2434225"/>
            <a:ext cx="2743200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84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如何做出第三选择</a:t>
            </a:r>
            <a:endParaRPr lang="en-US" sz="1440" dirty="0"/>
          </a:p>
        </p:txBody>
      </p:sp>
      <p:sp>
        <p:nvSpPr>
          <p:cNvPr id="14" name="Text 11"/>
          <p:cNvSpPr/>
          <p:nvPr/>
        </p:nvSpPr>
        <p:spPr>
          <a:xfrm>
            <a:off x="1023127" y="2992924"/>
            <a:ext cx="713232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6997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1440" dirty="0"/>
          </a:p>
        </p:txBody>
      </p:sp>
      <p:sp>
        <p:nvSpPr>
          <p:cNvPr id="15" name="Text 12"/>
          <p:cNvSpPr/>
          <p:nvPr/>
        </p:nvSpPr>
        <p:spPr>
          <a:xfrm>
            <a:off x="1581868" y="3061504"/>
            <a:ext cx="2743200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84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第三选择的挑战</a:t>
            </a:r>
            <a:endParaRPr lang="en-US" sz="1440" dirty="0"/>
          </a:p>
        </p:txBody>
      </p:sp>
      <p:sp>
        <p:nvSpPr>
          <p:cNvPr id="16" name="Text 13"/>
          <p:cNvSpPr/>
          <p:nvPr/>
        </p:nvSpPr>
        <p:spPr>
          <a:xfrm>
            <a:off x="4818623" y="2992924"/>
            <a:ext cx="713232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6997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</a:t>
            </a:r>
            <a:endParaRPr lang="en-US" sz="1440" dirty="0"/>
          </a:p>
        </p:txBody>
      </p:sp>
      <p:sp>
        <p:nvSpPr>
          <p:cNvPr id="17" name="Text 14"/>
          <p:cNvSpPr/>
          <p:nvPr/>
        </p:nvSpPr>
        <p:spPr>
          <a:xfrm>
            <a:off x="5377757" y="3061504"/>
            <a:ext cx="2743200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84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成功案例分享</a:t>
            </a:r>
            <a:endParaRPr lang="en-US" sz="144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0828" y="1859596"/>
            <a:ext cx="1627924" cy="11338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7488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2139785" y="2205990"/>
            <a:ext cx="3648781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第三选择的定义</a:t>
            </a:r>
            <a:endParaRPr lang="en-US" sz="14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75" y="240600"/>
            <a:ext cx="403293" cy="40329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16492" y="195358"/>
            <a:ext cx="7550190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概念解释</a:t>
            </a:r>
            <a:endParaRPr lang="en-US" sz="144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5">
            <a:alphaModFix amt="50000"/>
          </a:blip>
          <a:stretch>
            <a:fillRect/>
          </a:stretch>
        </p:blipFill>
        <p:spPr>
          <a:xfrm>
            <a:off x="312725" y="982154"/>
            <a:ext cx="4261104" cy="182880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1682112" y="1165609"/>
            <a:ext cx="0" cy="567089"/>
          </a:xfrm>
          <a:custGeom>
            <a:avLst/>
            <a:gdLst/>
            <a:ahLst/>
            <a:cxnLst/>
            <a:rect l="l" t="t" r="r" b="b"/>
            <a:pathLst>
              <a:path h="567089">
                <a:moveTo>
                  <a:pt x="0" y="0"/>
                </a:moveTo>
                <a:moveTo>
                  <a:pt x="0" y="0"/>
                </a:moveTo>
                <a:lnTo>
                  <a:pt x="0" y="567089"/>
                </a:lnTo>
              </a:path>
            </a:pathLst>
          </a:custGeom>
          <a:noFill/>
          <a:ln w="38100">
            <a:solidFill>
              <a:srgbClr val="407AF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Shape 2"/>
          <p:cNvSpPr/>
          <p:nvPr/>
        </p:nvSpPr>
        <p:spPr>
          <a:xfrm>
            <a:off x="303581" y="1930210"/>
            <a:ext cx="2756916" cy="2231136"/>
          </a:xfrm>
          <a:custGeom>
            <a:avLst/>
            <a:gdLst/>
            <a:ahLst/>
            <a:cxnLst/>
            <a:rect l="l" t="t" r="r" b="b"/>
            <a:pathLst>
              <a:path w="2756916" h="2231136">
                <a:moveTo>
                  <a:pt x="278892" y="0"/>
                </a:moveTo>
                <a:moveTo>
                  <a:pt x="278892" y="0"/>
                </a:moveTo>
                <a:lnTo>
                  <a:pt x="2478024" y="0"/>
                </a:lnTo>
                <a:quadBezTo>
                  <a:pt x="2756916" y="0"/>
                  <a:pt x="2756916" y="278892"/>
                </a:quadBezTo>
                <a:lnTo>
                  <a:pt x="2756916" y="1952244"/>
                </a:lnTo>
                <a:quadBezTo>
                  <a:pt x="2756916" y="2231136"/>
                  <a:pt x="2478024" y="2231136"/>
                </a:quadBezTo>
                <a:lnTo>
                  <a:pt x="278892" y="2231136"/>
                </a:lnTo>
                <a:quadBezTo>
                  <a:pt x="0" y="2231136"/>
                  <a:pt x="0" y="1952244"/>
                </a:quadBezTo>
                <a:lnTo>
                  <a:pt x="0" y="278892"/>
                </a:lnTo>
                <a:quadBezTo>
                  <a:pt x="0" y="0"/>
                  <a:pt x="278892" y="0"/>
                </a:quadBezTo>
                <a:close/>
              </a:path>
            </a:pathLst>
          </a:custGeom>
          <a:solidFill>
            <a:srgbClr val="A2E5B9">
              <a:alpha val="0"/>
            </a:srgbClr>
          </a:solidFill>
          <a:ln w="19050">
            <a:solidFill>
              <a:srgbClr val="407AFF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165" y="1648574"/>
            <a:ext cx="1595894" cy="395023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1409546" y="1576338"/>
            <a:ext cx="545132" cy="53949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72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10" name="Text 4"/>
          <p:cNvSpPr/>
          <p:nvPr/>
        </p:nvSpPr>
        <p:spPr>
          <a:xfrm>
            <a:off x="466877" y="2115834"/>
            <a:ext cx="2430470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第三选择的力量定义</a:t>
            </a:r>
            <a:endParaRPr lang="en-US" sz="1440" dirty="0"/>
          </a:p>
        </p:txBody>
      </p:sp>
      <p:sp>
        <p:nvSpPr>
          <p:cNvPr id="11" name="Text 5"/>
          <p:cNvSpPr/>
          <p:nvPr/>
        </p:nvSpPr>
        <p:spPr>
          <a:xfrm>
            <a:off x="466877" y="2455328"/>
            <a:ext cx="2430470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第三选择的力量，指在面对二元对立时，寻求超越传统选择的创新解决方案，它代表了一种突破性思维和决策模式。</a:t>
            </a:r>
            <a:endParaRPr lang="en-US" sz="1440" dirty="0"/>
          </a:p>
        </p:txBody>
      </p:sp>
      <p:sp>
        <p:nvSpPr>
          <p:cNvPr id="12" name="Shape 6"/>
          <p:cNvSpPr/>
          <p:nvPr/>
        </p:nvSpPr>
        <p:spPr>
          <a:xfrm>
            <a:off x="4572000" y="1165034"/>
            <a:ext cx="0" cy="286867"/>
          </a:xfrm>
          <a:custGeom>
            <a:avLst/>
            <a:gdLst/>
            <a:ahLst/>
            <a:cxnLst/>
            <a:rect l="l" t="t" r="r" b="b"/>
            <a:pathLst>
              <a:path h="286867">
                <a:moveTo>
                  <a:pt x="0" y="0"/>
                </a:moveTo>
                <a:moveTo>
                  <a:pt x="0" y="0"/>
                </a:moveTo>
                <a:lnTo>
                  <a:pt x="0" y="286867"/>
                </a:lnTo>
              </a:path>
            </a:pathLst>
          </a:custGeom>
          <a:noFill/>
          <a:ln w="38100">
            <a:solidFill>
              <a:srgbClr val="407AF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7"/>
          <p:cNvSpPr/>
          <p:nvPr/>
        </p:nvSpPr>
        <p:spPr>
          <a:xfrm>
            <a:off x="3193369" y="1649412"/>
            <a:ext cx="2756916" cy="2231136"/>
          </a:xfrm>
          <a:custGeom>
            <a:avLst/>
            <a:gdLst/>
            <a:ahLst/>
            <a:cxnLst/>
            <a:rect l="l" t="t" r="r" b="b"/>
            <a:pathLst>
              <a:path w="2756916" h="2231136">
                <a:moveTo>
                  <a:pt x="278892" y="0"/>
                </a:moveTo>
                <a:moveTo>
                  <a:pt x="278892" y="0"/>
                </a:moveTo>
                <a:lnTo>
                  <a:pt x="2478024" y="0"/>
                </a:lnTo>
                <a:quadBezTo>
                  <a:pt x="2756916" y="0"/>
                  <a:pt x="2756916" y="278892"/>
                </a:quadBezTo>
                <a:lnTo>
                  <a:pt x="2756916" y="1952244"/>
                </a:lnTo>
                <a:quadBezTo>
                  <a:pt x="2756916" y="2231136"/>
                  <a:pt x="2478024" y="2231136"/>
                </a:quadBezTo>
                <a:lnTo>
                  <a:pt x="278892" y="2231136"/>
                </a:lnTo>
                <a:quadBezTo>
                  <a:pt x="0" y="2231136"/>
                  <a:pt x="0" y="1952244"/>
                </a:quadBezTo>
                <a:lnTo>
                  <a:pt x="0" y="278892"/>
                </a:lnTo>
                <a:quadBezTo>
                  <a:pt x="0" y="0"/>
                  <a:pt x="278892" y="0"/>
                </a:quadBezTo>
                <a:close/>
              </a:path>
            </a:pathLst>
          </a:custGeom>
          <a:solidFill>
            <a:srgbClr val="A2E5B9">
              <a:alpha val="0"/>
            </a:srgbClr>
          </a:solidFill>
          <a:ln w="19050">
            <a:solidFill>
              <a:srgbClr val="6997FF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4053" y="1367777"/>
            <a:ext cx="1595894" cy="395023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4299434" y="1295540"/>
            <a:ext cx="545132" cy="53949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72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16" name="Text 9"/>
          <p:cNvSpPr/>
          <p:nvPr/>
        </p:nvSpPr>
        <p:spPr>
          <a:xfrm>
            <a:off x="3356765" y="1835036"/>
            <a:ext cx="2430470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第三选择的重要性</a:t>
            </a:r>
            <a:endParaRPr lang="en-US" sz="1440" dirty="0"/>
          </a:p>
        </p:txBody>
      </p:sp>
      <p:sp>
        <p:nvSpPr>
          <p:cNvPr id="17" name="Text 10"/>
          <p:cNvSpPr/>
          <p:nvPr/>
        </p:nvSpPr>
        <p:spPr>
          <a:xfrm>
            <a:off x="3356765" y="2174531"/>
            <a:ext cx="2430470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在科技快速发展的今天，第三选择的力量尤为重要，它鼓励我们跳出固有框架，探索更多可能性，推动社会进步。</a:t>
            </a:r>
            <a:endParaRPr lang="en-US" sz="1440" dirty="0"/>
          </a:p>
        </p:txBody>
      </p:sp>
      <p:sp>
        <p:nvSpPr>
          <p:cNvPr id="18" name="Shape 11"/>
          <p:cNvSpPr/>
          <p:nvPr/>
        </p:nvSpPr>
        <p:spPr>
          <a:xfrm>
            <a:off x="7461888" y="1165301"/>
            <a:ext cx="0" cy="567397"/>
          </a:xfrm>
          <a:custGeom>
            <a:avLst/>
            <a:gdLst/>
            <a:ahLst/>
            <a:cxnLst/>
            <a:rect l="l" t="t" r="r" b="b"/>
            <a:pathLst>
              <a:path h="567397">
                <a:moveTo>
                  <a:pt x="0" y="0"/>
                </a:moveTo>
                <a:moveTo>
                  <a:pt x="0" y="0"/>
                </a:moveTo>
                <a:lnTo>
                  <a:pt x="0" y="567397"/>
                </a:lnTo>
              </a:path>
            </a:pathLst>
          </a:custGeom>
          <a:noFill/>
          <a:ln w="38100">
            <a:solidFill>
              <a:srgbClr val="407AF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12"/>
          <p:cNvSpPr/>
          <p:nvPr/>
        </p:nvSpPr>
        <p:spPr>
          <a:xfrm>
            <a:off x="6083503" y="1929754"/>
            <a:ext cx="2756916" cy="2231136"/>
          </a:xfrm>
          <a:custGeom>
            <a:avLst/>
            <a:gdLst/>
            <a:ahLst/>
            <a:cxnLst/>
            <a:rect l="l" t="t" r="r" b="b"/>
            <a:pathLst>
              <a:path w="2756916" h="2231136">
                <a:moveTo>
                  <a:pt x="278892" y="0"/>
                </a:moveTo>
                <a:moveTo>
                  <a:pt x="278892" y="0"/>
                </a:moveTo>
                <a:lnTo>
                  <a:pt x="2478024" y="0"/>
                </a:lnTo>
                <a:quadBezTo>
                  <a:pt x="2756916" y="0"/>
                  <a:pt x="2756916" y="278892"/>
                </a:quadBezTo>
                <a:lnTo>
                  <a:pt x="2756916" y="1952244"/>
                </a:lnTo>
                <a:quadBezTo>
                  <a:pt x="2756916" y="2231136"/>
                  <a:pt x="2478024" y="2231136"/>
                </a:quadBezTo>
                <a:lnTo>
                  <a:pt x="278892" y="2231136"/>
                </a:lnTo>
                <a:quadBezTo>
                  <a:pt x="0" y="2231136"/>
                  <a:pt x="0" y="1952244"/>
                </a:quadBezTo>
                <a:lnTo>
                  <a:pt x="0" y="278892"/>
                </a:lnTo>
                <a:quadBezTo>
                  <a:pt x="0" y="0"/>
                  <a:pt x="278892" y="0"/>
                </a:quadBezTo>
                <a:close/>
              </a:path>
            </a:pathLst>
          </a:custGeom>
          <a:solidFill>
            <a:srgbClr val="A2E5B9">
              <a:alpha val="0"/>
            </a:srgbClr>
          </a:solidFill>
          <a:ln w="19050">
            <a:solidFill>
              <a:srgbClr val="407AFF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3941" y="1648574"/>
            <a:ext cx="1595894" cy="395023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7189322" y="1576338"/>
            <a:ext cx="545132" cy="53949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872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22" name="Text 14"/>
          <p:cNvSpPr/>
          <p:nvPr/>
        </p:nvSpPr>
        <p:spPr>
          <a:xfrm>
            <a:off x="6246653" y="2115834"/>
            <a:ext cx="2430470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第三选择的应用实例</a:t>
            </a:r>
            <a:endParaRPr lang="en-US" sz="1440" dirty="0"/>
          </a:p>
        </p:txBody>
      </p:sp>
      <p:sp>
        <p:nvSpPr>
          <p:cNvPr id="23" name="Text 15"/>
          <p:cNvSpPr/>
          <p:nvPr/>
        </p:nvSpPr>
        <p:spPr>
          <a:xfrm>
            <a:off x="6246653" y="2455328"/>
            <a:ext cx="2430470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从科技创新到社会治理，第三选择的力量无处不在。例如，共享经济的兴起就是对传统商业模式的颠覆，实现了资源的高效利用。</a:t>
            </a:r>
            <a:endParaRPr lang="en-US" sz="1440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8">
            <a:alphaModFix amt="50000"/>
          </a:blip>
          <a:stretch>
            <a:fillRect/>
          </a:stretch>
        </p:blipFill>
        <p:spPr>
          <a:xfrm>
            <a:off x="4572000" y="982154"/>
            <a:ext cx="4261104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75" y="240600"/>
            <a:ext cx="403293" cy="40329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16492" y="195358"/>
            <a:ext cx="7550190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重要性说明</a:t>
            </a:r>
            <a:endParaRPr lang="en-US" sz="144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7727" y="2513139"/>
            <a:ext cx="7214467" cy="383085"/>
          </a:xfrm>
          <a:prstGeom prst="rect">
            <a:avLst/>
          </a:prstGeom>
        </p:spPr>
      </p:pic>
      <p:pic>
        <p:nvPicPr>
          <p:cNvPr id="6" name="Image 2" descr="https://sgw-dx.xf-yun.com/api/v1/sparkdesk/_19052329831_tAzICi1734277295205-04554151634254331.png?authorization=c2ltcGxlLWp3dCBhaz1zcGFya2Rlc2s4MDAwMDAwMDAwMDE7ZXhwPTMzMTEwNzcyOTU7YWxnbz1obWFjLXNoYTI1NjtzaWc9VE1JQ2pYRGJsTHQ1dUl2MHFkRS82bm9jUDdMTGtTOWcrSWhhUUxBclZTbz0=&amp;x_location=7YfmxI7B7uKO7jlRxIftd60YfXD=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04" y="2020658"/>
            <a:ext cx="1368047" cy="1368047"/>
          </a:xfrm>
          <a:prstGeom prst="rect">
            <a:avLst/>
          </a:prstGeom>
        </p:spPr>
      </p:pic>
      <p:sp>
        <p:nvSpPr>
          <p:cNvPr id="7" name="Shape 1"/>
          <p:cNvSpPr/>
          <p:nvPr/>
        </p:nvSpPr>
        <p:spPr>
          <a:xfrm>
            <a:off x="737211" y="2321597"/>
            <a:ext cx="766170" cy="766170"/>
          </a:xfrm>
          <a:custGeom>
            <a:avLst/>
            <a:gdLst/>
            <a:ahLst/>
            <a:cxnLst/>
            <a:rect l="l" t="t" r="r" b="b"/>
            <a:pathLst>
              <a:path w="766170" h="766170">
                <a:moveTo>
                  <a:pt x="383085" y="0"/>
                </a:moveTo>
                <a:moveTo>
                  <a:pt x="383085" y="0"/>
                </a:moveTo>
                <a:cubicBezTo>
                  <a:pt x="594515" y="0"/>
                  <a:pt x="766170" y="171655"/>
                  <a:pt x="766170" y="383085"/>
                </a:cubicBezTo>
                <a:cubicBezTo>
                  <a:pt x="766170" y="594515"/>
                  <a:pt x="594515" y="766170"/>
                  <a:pt x="383085" y="766170"/>
                </a:cubicBezTo>
                <a:cubicBezTo>
                  <a:pt x="171655" y="766170"/>
                  <a:pt x="0" y="594515"/>
                  <a:pt x="0" y="383085"/>
                </a:cubicBezTo>
                <a:cubicBezTo>
                  <a:pt x="0" y="171655"/>
                  <a:pt x="171655" y="0"/>
                  <a:pt x="383085" y="0"/>
                </a:cubicBezTo>
                <a:close/>
              </a:path>
            </a:pathLst>
          </a:custGeom>
          <a:solidFill>
            <a:srgbClr val="407AF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8" name="Image 3" descr="https://sgw-dx.xf-yun.com/api/v1/sparkdesk/_19052329831_bs9hnv1734277331149-07844994200096957.png?authorization=c2ltcGxlLWp3dCBhaz1zcGFya2Rlc2s4MDAwMDAwMDAwMDE7ZXhwPTMzMTEwNzczMzE7YWxnbz1obWFjLXNoYTI1NjtzaWc9TEJ2RXhqOUpwMU1LcG1uZ3YwZnhvNXpUVlUvbFlkUE9aWGpDUkpEOFU4MD0=&amp;x_location=7YfmxI7B7uKO7jlRxIftd60YfXD=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1423" y="2557896"/>
            <a:ext cx="237744" cy="338328"/>
          </a:xfrm>
          <a:prstGeom prst="rect">
            <a:avLst/>
          </a:prstGeom>
        </p:spPr>
      </p:pic>
      <p:sp>
        <p:nvSpPr>
          <p:cNvPr id="9" name="Shape 2"/>
          <p:cNvSpPr/>
          <p:nvPr/>
        </p:nvSpPr>
        <p:spPr>
          <a:xfrm>
            <a:off x="2117167" y="1101980"/>
            <a:ext cx="0" cy="1219617"/>
          </a:xfrm>
          <a:custGeom>
            <a:avLst/>
            <a:gdLst/>
            <a:ahLst/>
            <a:cxnLst/>
            <a:rect l="l" t="t" r="r" b="b"/>
            <a:pathLst>
              <a:path h="1219617">
                <a:moveTo>
                  <a:pt x="0" y="0"/>
                </a:moveTo>
                <a:moveTo>
                  <a:pt x="0" y="0"/>
                </a:moveTo>
                <a:lnTo>
                  <a:pt x="0" y="1219617"/>
                </a:lnTo>
              </a:path>
            </a:pathLst>
          </a:custGeom>
          <a:noFill/>
          <a:ln w="19050">
            <a:solidFill>
              <a:srgbClr val="407AFF"/>
            </a:solidFill>
            <a:prstDash val="solid"/>
            <a:headEnd type="arrow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3"/>
          <p:cNvSpPr/>
          <p:nvPr/>
        </p:nvSpPr>
        <p:spPr>
          <a:xfrm>
            <a:off x="2351075" y="1028177"/>
            <a:ext cx="2582034" cy="379019"/>
          </a:xfrm>
          <a:custGeom>
            <a:avLst/>
            <a:gdLst/>
            <a:ahLst/>
            <a:cxnLst/>
            <a:rect l="l" t="t" r="r" b="b"/>
            <a:pathLst>
              <a:path w="2582034" h="379019">
                <a:moveTo>
                  <a:pt x="96795" y="0"/>
                </a:moveTo>
                <a:moveTo>
                  <a:pt x="96795" y="0"/>
                </a:moveTo>
                <a:lnTo>
                  <a:pt x="2485239" y="0"/>
                </a:lnTo>
                <a:quadBezTo>
                  <a:pt x="2582034" y="0"/>
                  <a:pt x="2582034" y="96795"/>
                </a:quadBezTo>
                <a:lnTo>
                  <a:pt x="2582034" y="282225"/>
                </a:lnTo>
                <a:quadBezTo>
                  <a:pt x="2582034" y="379019"/>
                  <a:pt x="2485239" y="379019"/>
                </a:quadBezTo>
                <a:lnTo>
                  <a:pt x="96795" y="379019"/>
                </a:lnTo>
                <a:quadBezTo>
                  <a:pt x="0" y="379019"/>
                  <a:pt x="0" y="282225"/>
                </a:quadBezTo>
                <a:lnTo>
                  <a:pt x="0" y="96795"/>
                </a:lnTo>
                <a:quadBezTo>
                  <a:pt x="0" y="0"/>
                  <a:pt x="96795" y="0"/>
                </a:quadBezTo>
                <a:close/>
              </a:path>
            </a:pathLst>
          </a:custGeom>
          <a:solidFill>
            <a:srgbClr val="407A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4"/>
          <p:cNvSpPr/>
          <p:nvPr/>
        </p:nvSpPr>
        <p:spPr>
          <a:xfrm>
            <a:off x="5398374" y="1101980"/>
            <a:ext cx="0" cy="1219617"/>
          </a:xfrm>
          <a:custGeom>
            <a:avLst/>
            <a:gdLst/>
            <a:ahLst/>
            <a:cxnLst/>
            <a:rect l="l" t="t" r="r" b="b"/>
            <a:pathLst>
              <a:path h="1219617">
                <a:moveTo>
                  <a:pt x="0" y="0"/>
                </a:moveTo>
                <a:moveTo>
                  <a:pt x="0" y="0"/>
                </a:moveTo>
                <a:lnTo>
                  <a:pt x="0" y="1219617"/>
                </a:lnTo>
              </a:path>
            </a:pathLst>
          </a:custGeom>
          <a:noFill/>
          <a:ln w="19050">
            <a:solidFill>
              <a:srgbClr val="4F89FF"/>
            </a:solidFill>
            <a:prstDash val="solid"/>
            <a:headEnd type="arrow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5"/>
          <p:cNvSpPr/>
          <p:nvPr/>
        </p:nvSpPr>
        <p:spPr>
          <a:xfrm>
            <a:off x="5632283" y="1028177"/>
            <a:ext cx="2582034" cy="379019"/>
          </a:xfrm>
          <a:custGeom>
            <a:avLst/>
            <a:gdLst/>
            <a:ahLst/>
            <a:cxnLst/>
            <a:rect l="l" t="t" r="r" b="b"/>
            <a:pathLst>
              <a:path w="2582034" h="379019">
                <a:moveTo>
                  <a:pt x="96795" y="0"/>
                </a:moveTo>
                <a:moveTo>
                  <a:pt x="96795" y="0"/>
                </a:moveTo>
                <a:lnTo>
                  <a:pt x="2485239" y="0"/>
                </a:lnTo>
                <a:quadBezTo>
                  <a:pt x="2582034" y="0"/>
                  <a:pt x="2582034" y="96795"/>
                </a:quadBezTo>
                <a:lnTo>
                  <a:pt x="2582034" y="282225"/>
                </a:lnTo>
                <a:quadBezTo>
                  <a:pt x="2582034" y="379019"/>
                  <a:pt x="2485239" y="379019"/>
                </a:quadBezTo>
                <a:lnTo>
                  <a:pt x="96795" y="379019"/>
                </a:lnTo>
                <a:quadBezTo>
                  <a:pt x="0" y="379019"/>
                  <a:pt x="0" y="282225"/>
                </a:quadBezTo>
                <a:lnTo>
                  <a:pt x="0" y="96795"/>
                </a:lnTo>
                <a:quadBezTo>
                  <a:pt x="0" y="0"/>
                  <a:pt x="96795" y="0"/>
                </a:quadBezTo>
                <a:close/>
              </a:path>
            </a:pathLst>
          </a:custGeom>
          <a:solidFill>
            <a:srgbClr val="4F89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6"/>
          <p:cNvSpPr/>
          <p:nvPr/>
        </p:nvSpPr>
        <p:spPr>
          <a:xfrm>
            <a:off x="2117167" y="3161569"/>
            <a:ext cx="0" cy="1219617"/>
          </a:xfrm>
          <a:custGeom>
            <a:avLst/>
            <a:gdLst/>
            <a:ahLst/>
            <a:cxnLst/>
            <a:rect l="l" t="t" r="r" b="b"/>
            <a:pathLst>
              <a:path h="1219617">
                <a:moveTo>
                  <a:pt x="0" y="0"/>
                </a:moveTo>
                <a:moveTo>
                  <a:pt x="0" y="0"/>
                </a:moveTo>
                <a:lnTo>
                  <a:pt x="0" y="1219617"/>
                </a:lnTo>
              </a:path>
            </a:pathLst>
          </a:custGeom>
          <a:noFill/>
          <a:ln w="19050">
            <a:solidFill>
              <a:srgbClr val="407AFF"/>
            </a:solidFill>
            <a:prstDash val="solid"/>
            <a:headEnd type="arrow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7"/>
          <p:cNvSpPr/>
          <p:nvPr/>
        </p:nvSpPr>
        <p:spPr>
          <a:xfrm>
            <a:off x="2351075" y="3087766"/>
            <a:ext cx="2582034" cy="379019"/>
          </a:xfrm>
          <a:custGeom>
            <a:avLst/>
            <a:gdLst/>
            <a:ahLst/>
            <a:cxnLst/>
            <a:rect l="l" t="t" r="r" b="b"/>
            <a:pathLst>
              <a:path w="2582034" h="379019">
                <a:moveTo>
                  <a:pt x="96795" y="0"/>
                </a:moveTo>
                <a:moveTo>
                  <a:pt x="96795" y="0"/>
                </a:moveTo>
                <a:lnTo>
                  <a:pt x="2485239" y="0"/>
                </a:lnTo>
                <a:quadBezTo>
                  <a:pt x="2582034" y="0"/>
                  <a:pt x="2582034" y="96795"/>
                </a:quadBezTo>
                <a:lnTo>
                  <a:pt x="2582034" y="282225"/>
                </a:lnTo>
                <a:quadBezTo>
                  <a:pt x="2582034" y="379019"/>
                  <a:pt x="2485239" y="379019"/>
                </a:quadBezTo>
                <a:lnTo>
                  <a:pt x="96795" y="379019"/>
                </a:lnTo>
                <a:quadBezTo>
                  <a:pt x="0" y="379019"/>
                  <a:pt x="0" y="282225"/>
                </a:quadBezTo>
                <a:lnTo>
                  <a:pt x="0" y="96795"/>
                </a:lnTo>
                <a:quadBezTo>
                  <a:pt x="0" y="0"/>
                  <a:pt x="96795" y="0"/>
                </a:quadBezTo>
                <a:close/>
              </a:path>
            </a:pathLst>
          </a:custGeom>
          <a:solidFill>
            <a:srgbClr val="407A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8"/>
          <p:cNvSpPr/>
          <p:nvPr/>
        </p:nvSpPr>
        <p:spPr>
          <a:xfrm>
            <a:off x="5398374" y="3161569"/>
            <a:ext cx="0" cy="1219617"/>
          </a:xfrm>
          <a:custGeom>
            <a:avLst/>
            <a:gdLst/>
            <a:ahLst/>
            <a:cxnLst/>
            <a:rect l="l" t="t" r="r" b="b"/>
            <a:pathLst>
              <a:path h="1219617">
                <a:moveTo>
                  <a:pt x="0" y="0"/>
                </a:moveTo>
                <a:moveTo>
                  <a:pt x="0" y="0"/>
                </a:moveTo>
                <a:lnTo>
                  <a:pt x="0" y="1219617"/>
                </a:lnTo>
              </a:path>
            </a:pathLst>
          </a:custGeom>
          <a:noFill/>
          <a:ln w="19050">
            <a:solidFill>
              <a:srgbClr val="4F89FF"/>
            </a:solidFill>
            <a:prstDash val="solid"/>
            <a:headEnd type="arrow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9"/>
          <p:cNvSpPr/>
          <p:nvPr/>
        </p:nvSpPr>
        <p:spPr>
          <a:xfrm>
            <a:off x="5632283" y="3087766"/>
            <a:ext cx="2582034" cy="379019"/>
          </a:xfrm>
          <a:custGeom>
            <a:avLst/>
            <a:gdLst/>
            <a:ahLst/>
            <a:cxnLst/>
            <a:rect l="l" t="t" r="r" b="b"/>
            <a:pathLst>
              <a:path w="2582034" h="379019">
                <a:moveTo>
                  <a:pt x="96795" y="0"/>
                </a:moveTo>
                <a:moveTo>
                  <a:pt x="96795" y="0"/>
                </a:moveTo>
                <a:lnTo>
                  <a:pt x="2485239" y="0"/>
                </a:lnTo>
                <a:quadBezTo>
                  <a:pt x="2582034" y="0"/>
                  <a:pt x="2582034" y="96795"/>
                </a:quadBezTo>
                <a:lnTo>
                  <a:pt x="2582034" y="282225"/>
                </a:lnTo>
                <a:quadBezTo>
                  <a:pt x="2582034" y="379019"/>
                  <a:pt x="2485239" y="379019"/>
                </a:quadBezTo>
                <a:lnTo>
                  <a:pt x="96795" y="379019"/>
                </a:lnTo>
                <a:quadBezTo>
                  <a:pt x="0" y="379019"/>
                  <a:pt x="0" y="282225"/>
                </a:quadBezTo>
                <a:lnTo>
                  <a:pt x="0" y="96795"/>
                </a:lnTo>
                <a:quadBezTo>
                  <a:pt x="0" y="0"/>
                  <a:pt x="96795" y="0"/>
                </a:quadBezTo>
                <a:close/>
              </a:path>
            </a:pathLst>
          </a:custGeom>
          <a:solidFill>
            <a:srgbClr val="4F89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0"/>
          <p:cNvSpPr/>
          <p:nvPr/>
        </p:nvSpPr>
        <p:spPr>
          <a:xfrm>
            <a:off x="2348286" y="1028177"/>
            <a:ext cx="2589852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选择的力量定义</a:t>
            </a:r>
            <a:endParaRPr lang="en-US" sz="1440" dirty="0"/>
          </a:p>
        </p:txBody>
      </p:sp>
      <p:sp>
        <p:nvSpPr>
          <p:cNvPr id="18" name="Text 11"/>
          <p:cNvSpPr/>
          <p:nvPr/>
        </p:nvSpPr>
        <p:spPr>
          <a:xfrm>
            <a:off x="2272895" y="1407197"/>
            <a:ext cx="2886938" cy="9144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选择的力量，即个体在面对多种可能性时，通过自主决策影响结果的能力。这种力量在科技发展中尤为关键，能推动创新与变革。</a:t>
            </a:r>
            <a:endParaRPr lang="en-US" sz="1440" dirty="0"/>
          </a:p>
        </p:txBody>
      </p:sp>
      <p:sp>
        <p:nvSpPr>
          <p:cNvPr id="19" name="Text 12"/>
          <p:cNvSpPr/>
          <p:nvPr/>
        </p:nvSpPr>
        <p:spPr>
          <a:xfrm>
            <a:off x="5629493" y="1028177"/>
            <a:ext cx="2058224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科技进步中的选择</a:t>
            </a:r>
            <a:endParaRPr lang="en-US" sz="1440" dirty="0"/>
          </a:p>
        </p:txBody>
      </p:sp>
      <p:sp>
        <p:nvSpPr>
          <p:cNvPr id="20" name="Text 13"/>
          <p:cNvSpPr/>
          <p:nvPr/>
        </p:nvSpPr>
        <p:spPr>
          <a:xfrm>
            <a:off x="5554102" y="1407197"/>
            <a:ext cx="2886938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在科技领域，每一次技术革新都伴随着无数选择。从编程语言到开发框架，开发者的选择直接影响着项目的成功与否。</a:t>
            </a:r>
            <a:endParaRPr lang="en-US" sz="1440" dirty="0"/>
          </a:p>
        </p:txBody>
      </p:sp>
      <p:sp>
        <p:nvSpPr>
          <p:cNvPr id="21" name="Text 14"/>
          <p:cNvSpPr/>
          <p:nvPr/>
        </p:nvSpPr>
        <p:spPr>
          <a:xfrm>
            <a:off x="2348286" y="3087766"/>
            <a:ext cx="2589852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用户行为与选择</a:t>
            </a:r>
            <a:endParaRPr lang="en-US" sz="1440" dirty="0"/>
          </a:p>
        </p:txBody>
      </p:sp>
      <p:sp>
        <p:nvSpPr>
          <p:cNvPr id="22" name="Text 15"/>
          <p:cNvSpPr/>
          <p:nvPr/>
        </p:nvSpPr>
        <p:spPr>
          <a:xfrm>
            <a:off x="2272895" y="3466786"/>
            <a:ext cx="2886938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用户是科技产品的最终使用者，他们的选择反映了市场需求和偏好。理解用户行为，有助于企业做出更符合市场的决策。</a:t>
            </a:r>
            <a:endParaRPr lang="en-US" sz="1440" dirty="0"/>
          </a:p>
        </p:txBody>
      </p:sp>
      <p:sp>
        <p:nvSpPr>
          <p:cNvPr id="23" name="Text 16"/>
          <p:cNvSpPr/>
          <p:nvPr/>
        </p:nvSpPr>
        <p:spPr>
          <a:xfrm>
            <a:off x="5629493" y="3087766"/>
            <a:ext cx="2058224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选择对创新的影响</a:t>
            </a:r>
            <a:endParaRPr lang="en-US" sz="1440" dirty="0"/>
          </a:p>
        </p:txBody>
      </p:sp>
      <p:sp>
        <p:nvSpPr>
          <p:cNvPr id="24" name="Text 17"/>
          <p:cNvSpPr/>
          <p:nvPr/>
        </p:nvSpPr>
        <p:spPr>
          <a:xfrm>
            <a:off x="5554102" y="3466786"/>
            <a:ext cx="2886938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创新往往源于对现状的不满和对更好解决方案的追求。在这个过程中，正确的选择能够加速创新进程，引领行业潮流。</a:t>
            </a:r>
            <a:endParaRPr lang="en-US" sz="14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0828" y="1859596"/>
            <a:ext cx="1627924" cy="11338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7488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2139785" y="2205990"/>
            <a:ext cx="3648781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第三选择的应用场景</a:t>
            </a:r>
            <a:endParaRPr lang="en-US" sz="14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75" y="240600"/>
            <a:ext cx="403293" cy="40329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16492" y="195358"/>
            <a:ext cx="7550190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商业决策</a:t>
            </a:r>
            <a:endParaRPr lang="en-US" sz="1440" dirty="0"/>
          </a:p>
        </p:txBody>
      </p:sp>
      <p:pic>
        <p:nvPicPr>
          <p:cNvPr id="5" name="Image 1" descr="https://sgw-dx.xf-yun.com/api/v1/sparkdesk/_17423616040624aa0345ff50b426c9c2ddbfd1f1e2d3f.jpg?authorization=c2ltcGxlLWp3dCBhaz1zcGFya2Rlc2s4MDAwMDAwMDAwMDE7ZXhwPTMzMTkxNjE2MDQ7YWxnbz1obWFjLXNoYTI1NjtzaWc9V3ZTSlFVcWJ5eGtKV0pGUkpBOFhDbTFxK2NMejlQMXl6cTV4cHNRUytsdz0=&amp;x_location=7YfmxI7B7uKO7jlRxIftd60we5D="/>
          <p:cNvPicPr>
            <a:picLocks noChangeAspect="1"/>
          </p:cNvPicPr>
          <p:nvPr/>
        </p:nvPicPr>
        <p:blipFill>
          <a:blip r:embed="rId5"/>
          <a:srcRect l="21910" r="21910"/>
          <a:stretch/>
        </p:blipFill>
        <p:spPr>
          <a:xfrm>
            <a:off x="575744" y="1349514"/>
            <a:ext cx="2631059" cy="2631059"/>
          </a:xfrm>
          <a:prstGeom prst="ellipse">
            <a:avLst/>
          </a:prstGeom>
        </p:spPr>
      </p:pic>
      <p:sp>
        <p:nvSpPr>
          <p:cNvPr id="6" name="Text 1"/>
          <p:cNvSpPr/>
          <p:nvPr/>
        </p:nvSpPr>
        <p:spPr>
          <a:xfrm>
            <a:off x="4142176" y="794684"/>
            <a:ext cx="2560320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84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商业决策的复杂性</a:t>
            </a:r>
            <a:endParaRPr lang="en-US" sz="1440" dirty="0"/>
          </a:p>
        </p:txBody>
      </p:sp>
      <p:sp>
        <p:nvSpPr>
          <p:cNvPr id="7" name="Text 2"/>
          <p:cNvSpPr/>
          <p:nvPr/>
        </p:nvSpPr>
        <p:spPr>
          <a:xfrm>
            <a:off x="4142176" y="1095170"/>
            <a:ext cx="4123030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在科技快速发展的今天，商业决策面临着前所未有的复杂性。科技爱好者需要理解并掌握如何利用科技手段，做出明智的商业决策。</a:t>
            </a:r>
            <a:endParaRPr lang="en-US" sz="1440" dirty="0"/>
          </a:p>
        </p:txBody>
      </p:sp>
      <p:sp>
        <p:nvSpPr>
          <p:cNvPr id="8" name="Shape 3"/>
          <p:cNvSpPr/>
          <p:nvPr/>
        </p:nvSpPr>
        <p:spPr>
          <a:xfrm>
            <a:off x="3415219" y="945204"/>
            <a:ext cx="648669" cy="648669"/>
          </a:xfrm>
          <a:custGeom>
            <a:avLst/>
            <a:gdLst/>
            <a:ahLst/>
            <a:cxnLst/>
            <a:rect l="l" t="t" r="r" b="b"/>
            <a:pathLst>
              <a:path w="648669" h="648669">
                <a:moveTo>
                  <a:pt x="324335" y="0"/>
                </a:moveTo>
                <a:moveTo>
                  <a:pt x="324335" y="0"/>
                </a:moveTo>
                <a:cubicBezTo>
                  <a:pt x="503340" y="0"/>
                  <a:pt x="648669" y="145329"/>
                  <a:pt x="648669" y="324335"/>
                </a:cubicBezTo>
                <a:cubicBezTo>
                  <a:pt x="648669" y="503340"/>
                  <a:pt x="503340" y="648669"/>
                  <a:pt x="324335" y="648669"/>
                </a:cubicBezTo>
                <a:cubicBezTo>
                  <a:pt x="145329" y="648669"/>
                  <a:pt x="0" y="503340"/>
                  <a:pt x="0" y="324335"/>
                </a:cubicBezTo>
                <a:cubicBezTo>
                  <a:pt x="0" y="145329"/>
                  <a:pt x="145329" y="0"/>
                  <a:pt x="324335" y="0"/>
                </a:cubicBezTo>
                <a:close/>
              </a:path>
            </a:pathLst>
          </a:custGeom>
          <a:solidFill>
            <a:srgbClr val="407A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4"/>
          <p:cNvSpPr/>
          <p:nvPr/>
        </p:nvSpPr>
        <p:spPr>
          <a:xfrm>
            <a:off x="3336931" y="931211"/>
            <a:ext cx="805245" cy="6766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592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440" dirty="0"/>
          </a:p>
        </p:txBody>
      </p:sp>
      <p:sp>
        <p:nvSpPr>
          <p:cNvPr id="10" name="Text 5"/>
          <p:cNvSpPr/>
          <p:nvPr/>
        </p:nvSpPr>
        <p:spPr>
          <a:xfrm>
            <a:off x="4402836" y="1703119"/>
            <a:ext cx="2560320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84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数据驱动的决策</a:t>
            </a:r>
            <a:endParaRPr lang="en-US" sz="1440" dirty="0"/>
          </a:p>
        </p:txBody>
      </p:sp>
      <p:sp>
        <p:nvSpPr>
          <p:cNvPr id="11" name="Text 6"/>
          <p:cNvSpPr/>
          <p:nvPr/>
        </p:nvSpPr>
        <p:spPr>
          <a:xfrm>
            <a:off x="4402836" y="2012186"/>
            <a:ext cx="4123030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数据分析已经成为现代商业决策的重要工具。科技爱好者应学会如何利用大数据和AI技术，进行精准的市场预测和决策。</a:t>
            </a:r>
            <a:endParaRPr lang="en-US" sz="1440" dirty="0"/>
          </a:p>
        </p:txBody>
      </p:sp>
      <p:sp>
        <p:nvSpPr>
          <p:cNvPr id="12" name="Shape 7"/>
          <p:cNvSpPr/>
          <p:nvPr/>
        </p:nvSpPr>
        <p:spPr>
          <a:xfrm>
            <a:off x="3675879" y="1857930"/>
            <a:ext cx="648669" cy="648669"/>
          </a:xfrm>
          <a:custGeom>
            <a:avLst/>
            <a:gdLst/>
            <a:ahLst/>
            <a:cxnLst/>
            <a:rect l="l" t="t" r="r" b="b"/>
            <a:pathLst>
              <a:path w="648669" h="648669">
                <a:moveTo>
                  <a:pt x="324335" y="0"/>
                </a:moveTo>
                <a:moveTo>
                  <a:pt x="324335" y="0"/>
                </a:moveTo>
                <a:cubicBezTo>
                  <a:pt x="503340" y="0"/>
                  <a:pt x="648669" y="145329"/>
                  <a:pt x="648669" y="324335"/>
                </a:cubicBezTo>
                <a:cubicBezTo>
                  <a:pt x="648669" y="503340"/>
                  <a:pt x="503340" y="648669"/>
                  <a:pt x="324335" y="648669"/>
                </a:cubicBezTo>
                <a:cubicBezTo>
                  <a:pt x="145329" y="648669"/>
                  <a:pt x="0" y="503340"/>
                  <a:pt x="0" y="324335"/>
                </a:cubicBezTo>
                <a:cubicBezTo>
                  <a:pt x="0" y="145329"/>
                  <a:pt x="145329" y="0"/>
                  <a:pt x="324335" y="0"/>
                </a:cubicBezTo>
                <a:close/>
              </a:path>
            </a:pathLst>
          </a:custGeom>
          <a:solidFill>
            <a:srgbClr val="407A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8"/>
          <p:cNvSpPr/>
          <p:nvPr/>
        </p:nvSpPr>
        <p:spPr>
          <a:xfrm>
            <a:off x="3597591" y="1843937"/>
            <a:ext cx="805245" cy="6766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592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440" dirty="0"/>
          </a:p>
        </p:txBody>
      </p:sp>
      <p:sp>
        <p:nvSpPr>
          <p:cNvPr id="14" name="Text 9"/>
          <p:cNvSpPr/>
          <p:nvPr/>
        </p:nvSpPr>
        <p:spPr>
          <a:xfrm>
            <a:off x="4402836" y="2620136"/>
            <a:ext cx="2560320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84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创新的力量</a:t>
            </a:r>
            <a:endParaRPr lang="en-US" sz="1440" dirty="0"/>
          </a:p>
        </p:txBody>
      </p:sp>
      <p:sp>
        <p:nvSpPr>
          <p:cNvPr id="15" name="Text 10"/>
          <p:cNvSpPr/>
          <p:nvPr/>
        </p:nvSpPr>
        <p:spPr>
          <a:xfrm>
            <a:off x="4402836" y="2922461"/>
            <a:ext cx="4123030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在科技行业，创新是推动企业发展的关键力量。科技爱好者应敢于尝试新技术，以创新思维引领商业决策。</a:t>
            </a:r>
            <a:endParaRPr lang="en-US" sz="1440" dirty="0"/>
          </a:p>
        </p:txBody>
      </p:sp>
      <p:sp>
        <p:nvSpPr>
          <p:cNvPr id="16" name="Shape 11"/>
          <p:cNvSpPr/>
          <p:nvPr/>
        </p:nvSpPr>
        <p:spPr>
          <a:xfrm>
            <a:off x="3675879" y="2780720"/>
            <a:ext cx="648669" cy="648669"/>
          </a:xfrm>
          <a:custGeom>
            <a:avLst/>
            <a:gdLst/>
            <a:ahLst/>
            <a:cxnLst/>
            <a:rect l="l" t="t" r="r" b="b"/>
            <a:pathLst>
              <a:path w="648669" h="648669">
                <a:moveTo>
                  <a:pt x="324335" y="0"/>
                </a:moveTo>
                <a:moveTo>
                  <a:pt x="324335" y="0"/>
                </a:moveTo>
                <a:cubicBezTo>
                  <a:pt x="503340" y="0"/>
                  <a:pt x="648669" y="145329"/>
                  <a:pt x="648669" y="324335"/>
                </a:cubicBezTo>
                <a:cubicBezTo>
                  <a:pt x="648669" y="503340"/>
                  <a:pt x="503340" y="648669"/>
                  <a:pt x="324335" y="648669"/>
                </a:cubicBezTo>
                <a:cubicBezTo>
                  <a:pt x="145329" y="648669"/>
                  <a:pt x="0" y="503340"/>
                  <a:pt x="0" y="324335"/>
                </a:cubicBezTo>
                <a:cubicBezTo>
                  <a:pt x="0" y="145329"/>
                  <a:pt x="145329" y="0"/>
                  <a:pt x="324335" y="0"/>
                </a:cubicBezTo>
                <a:close/>
              </a:path>
            </a:pathLst>
          </a:custGeom>
          <a:solidFill>
            <a:srgbClr val="407A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2"/>
          <p:cNvSpPr/>
          <p:nvPr/>
        </p:nvSpPr>
        <p:spPr>
          <a:xfrm>
            <a:off x="3597591" y="2766726"/>
            <a:ext cx="805245" cy="6766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592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440" dirty="0"/>
          </a:p>
        </p:txBody>
      </p:sp>
      <p:sp>
        <p:nvSpPr>
          <p:cNvPr id="18" name="Text 13"/>
          <p:cNvSpPr/>
          <p:nvPr/>
        </p:nvSpPr>
        <p:spPr>
          <a:xfrm>
            <a:off x="4104544" y="3530410"/>
            <a:ext cx="2560320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84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风险管理与应对</a:t>
            </a:r>
            <a:endParaRPr lang="en-US" sz="1440" dirty="0"/>
          </a:p>
        </p:txBody>
      </p:sp>
      <p:sp>
        <p:nvSpPr>
          <p:cNvPr id="19" name="Text 14"/>
          <p:cNvSpPr/>
          <p:nvPr/>
        </p:nvSpPr>
        <p:spPr>
          <a:xfrm>
            <a:off x="4104544" y="3835798"/>
            <a:ext cx="4123030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科技行业的不确定性要求我们在做决策时必须考虑风险管理。科技爱好者应学会评估风险，制定有效的应对策略。</a:t>
            </a:r>
            <a:endParaRPr lang="en-US" sz="1440" dirty="0"/>
          </a:p>
        </p:txBody>
      </p:sp>
      <p:sp>
        <p:nvSpPr>
          <p:cNvPr id="20" name="Shape 15"/>
          <p:cNvSpPr/>
          <p:nvPr/>
        </p:nvSpPr>
        <p:spPr>
          <a:xfrm>
            <a:off x="3377587" y="3687954"/>
            <a:ext cx="648669" cy="648669"/>
          </a:xfrm>
          <a:custGeom>
            <a:avLst/>
            <a:gdLst/>
            <a:ahLst/>
            <a:cxnLst/>
            <a:rect l="l" t="t" r="r" b="b"/>
            <a:pathLst>
              <a:path w="648669" h="648669">
                <a:moveTo>
                  <a:pt x="324335" y="0"/>
                </a:moveTo>
                <a:moveTo>
                  <a:pt x="324335" y="0"/>
                </a:moveTo>
                <a:cubicBezTo>
                  <a:pt x="503340" y="0"/>
                  <a:pt x="648669" y="145329"/>
                  <a:pt x="648669" y="324335"/>
                </a:cubicBezTo>
                <a:cubicBezTo>
                  <a:pt x="648669" y="503340"/>
                  <a:pt x="503340" y="648669"/>
                  <a:pt x="324335" y="648669"/>
                </a:cubicBezTo>
                <a:cubicBezTo>
                  <a:pt x="145329" y="648669"/>
                  <a:pt x="0" y="503340"/>
                  <a:pt x="0" y="324335"/>
                </a:cubicBezTo>
                <a:cubicBezTo>
                  <a:pt x="0" y="145329"/>
                  <a:pt x="145329" y="0"/>
                  <a:pt x="324335" y="0"/>
                </a:cubicBezTo>
                <a:close/>
              </a:path>
            </a:pathLst>
          </a:custGeom>
          <a:solidFill>
            <a:srgbClr val="407A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6"/>
          <p:cNvSpPr/>
          <p:nvPr/>
        </p:nvSpPr>
        <p:spPr>
          <a:xfrm>
            <a:off x="3299299" y="3673960"/>
            <a:ext cx="805245" cy="6766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592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440" dirty="0"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08" y="1000987"/>
            <a:ext cx="3216748" cy="32503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75" y="240600"/>
            <a:ext cx="403293" cy="40329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16492" y="195358"/>
            <a:ext cx="7550190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个人生活</a:t>
            </a:r>
            <a:endParaRPr lang="en-US" sz="1440" dirty="0"/>
          </a:p>
        </p:txBody>
      </p:sp>
      <p:sp>
        <p:nvSpPr>
          <p:cNvPr id="5" name="Shape 1"/>
          <p:cNvSpPr/>
          <p:nvPr/>
        </p:nvSpPr>
        <p:spPr>
          <a:xfrm>
            <a:off x="585231" y="139001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moveTo>
                  <a:pt x="137160" y="0"/>
                </a:moveTo>
                <a:cubicBezTo>
                  <a:pt x="212861" y="0"/>
                  <a:pt x="274320" y="61459"/>
                  <a:pt x="274320" y="137160"/>
                </a:cubicBezTo>
                <a:cubicBezTo>
                  <a:pt x="274320" y="212861"/>
                  <a:pt x="212861" y="274320"/>
                  <a:pt x="137160" y="274320"/>
                </a:cubicBezTo>
                <a:cubicBezTo>
                  <a:pt x="61459" y="274320"/>
                  <a:pt x="0" y="212861"/>
                  <a:pt x="0" y="137160"/>
                </a:cubicBezTo>
                <a:cubicBezTo>
                  <a:pt x="0" y="61459"/>
                  <a:pt x="61459" y="0"/>
                  <a:pt x="137160" y="0"/>
                </a:cubicBezTo>
                <a:close/>
              </a:path>
            </a:pathLst>
          </a:custGeom>
          <a:solidFill>
            <a:srgbClr val="0084FF"/>
          </a:solidFill>
          <a:ln/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6" name="Chart 0"/>
          <p:cNvGraphicFramePr/>
          <p:nvPr/>
        </p:nvGraphicFramePr>
        <p:xfrm>
          <a:off x="5237720" y="1227927"/>
          <a:ext cx="3116992" cy="3310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 2"/>
          <p:cNvSpPr/>
          <p:nvPr/>
        </p:nvSpPr>
        <p:spPr>
          <a:xfrm>
            <a:off x="430984" y="1280288"/>
            <a:ext cx="582815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152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8" name="Shape 3"/>
          <p:cNvSpPr/>
          <p:nvPr/>
        </p:nvSpPr>
        <p:spPr>
          <a:xfrm>
            <a:off x="585231" y="242328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moveTo>
                  <a:pt x="137160" y="0"/>
                </a:moveTo>
                <a:cubicBezTo>
                  <a:pt x="212861" y="0"/>
                  <a:pt x="274320" y="61459"/>
                  <a:pt x="274320" y="137160"/>
                </a:cubicBezTo>
                <a:cubicBezTo>
                  <a:pt x="274320" y="212861"/>
                  <a:pt x="212861" y="274320"/>
                  <a:pt x="137160" y="274320"/>
                </a:cubicBezTo>
                <a:cubicBezTo>
                  <a:pt x="61459" y="274320"/>
                  <a:pt x="0" y="212861"/>
                  <a:pt x="0" y="137160"/>
                </a:cubicBezTo>
                <a:cubicBezTo>
                  <a:pt x="0" y="61459"/>
                  <a:pt x="61459" y="0"/>
                  <a:pt x="137160" y="0"/>
                </a:cubicBezTo>
                <a:close/>
              </a:path>
            </a:pathLst>
          </a:custGeom>
          <a:solidFill>
            <a:srgbClr val="6997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4"/>
          <p:cNvSpPr/>
          <p:nvPr/>
        </p:nvSpPr>
        <p:spPr>
          <a:xfrm>
            <a:off x="430984" y="2331848"/>
            <a:ext cx="582815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152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10" name="Shape 5"/>
          <p:cNvSpPr/>
          <p:nvPr/>
        </p:nvSpPr>
        <p:spPr>
          <a:xfrm>
            <a:off x="585231" y="345656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moveTo>
                  <a:pt x="137160" y="0"/>
                </a:moveTo>
                <a:cubicBezTo>
                  <a:pt x="212861" y="0"/>
                  <a:pt x="274320" y="61459"/>
                  <a:pt x="274320" y="137160"/>
                </a:cubicBezTo>
                <a:cubicBezTo>
                  <a:pt x="274320" y="212861"/>
                  <a:pt x="212861" y="274320"/>
                  <a:pt x="137160" y="274320"/>
                </a:cubicBezTo>
                <a:cubicBezTo>
                  <a:pt x="61459" y="274320"/>
                  <a:pt x="0" y="212861"/>
                  <a:pt x="0" y="137160"/>
                </a:cubicBezTo>
                <a:cubicBezTo>
                  <a:pt x="0" y="61459"/>
                  <a:pt x="61459" y="0"/>
                  <a:pt x="137160" y="0"/>
                </a:cubicBezTo>
                <a:close/>
              </a:path>
            </a:pathLst>
          </a:custGeom>
          <a:solidFill>
            <a:srgbClr val="6997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6"/>
          <p:cNvSpPr/>
          <p:nvPr/>
        </p:nvSpPr>
        <p:spPr>
          <a:xfrm>
            <a:off x="430984" y="3365120"/>
            <a:ext cx="582815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152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12" name="Text 7"/>
          <p:cNvSpPr/>
          <p:nvPr/>
        </p:nvSpPr>
        <p:spPr>
          <a:xfrm>
            <a:off x="1067860" y="1344296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第三选择的决策力</a:t>
            </a:r>
            <a:endParaRPr lang="en-US" sz="1440" dirty="0"/>
          </a:p>
        </p:txBody>
      </p:sp>
      <p:sp>
        <p:nvSpPr>
          <p:cNvPr id="13" name="Text 8"/>
          <p:cNvSpPr/>
          <p:nvPr/>
        </p:nvSpPr>
        <p:spPr>
          <a:xfrm>
            <a:off x="1067860" y="1710056"/>
            <a:ext cx="3103424" cy="8138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在个人生活中，面对二元选择时，引入第三选择能拓宽视野，提供创新解决方案，增强决策的灵活性和深度。</a:t>
            </a:r>
            <a:endParaRPr lang="en-US" sz="1440" dirty="0"/>
          </a:p>
        </p:txBody>
      </p:sp>
      <p:sp>
        <p:nvSpPr>
          <p:cNvPr id="14" name="Text 9"/>
          <p:cNvSpPr/>
          <p:nvPr/>
        </p:nvSpPr>
        <p:spPr>
          <a:xfrm>
            <a:off x="1067860" y="2377568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科技与日常生活融合</a:t>
            </a:r>
            <a:endParaRPr lang="en-US" sz="1440" dirty="0"/>
          </a:p>
        </p:txBody>
      </p:sp>
      <p:sp>
        <p:nvSpPr>
          <p:cNvPr id="15" name="Text 10"/>
          <p:cNvSpPr/>
          <p:nvPr/>
        </p:nvSpPr>
        <p:spPr>
          <a:xfrm>
            <a:off x="1067860" y="2743328"/>
            <a:ext cx="3103424" cy="8138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科技爱好者通过采纳新兴技术，如智能家居、可穿戴设备，将科技融入日常生活，提升生活质量和效率。</a:t>
            </a:r>
            <a:endParaRPr lang="en-US" sz="1440" dirty="0"/>
          </a:p>
        </p:txBody>
      </p:sp>
      <p:sp>
        <p:nvSpPr>
          <p:cNvPr id="16" name="Text 11"/>
          <p:cNvSpPr/>
          <p:nvPr/>
        </p:nvSpPr>
        <p:spPr>
          <a:xfrm>
            <a:off x="1067860" y="3410840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持续学习的重要性</a:t>
            </a:r>
            <a:endParaRPr lang="en-US" sz="1440" dirty="0"/>
          </a:p>
        </p:txBody>
      </p:sp>
      <p:sp>
        <p:nvSpPr>
          <p:cNvPr id="17" name="Text 12"/>
          <p:cNvSpPr/>
          <p:nvPr/>
        </p:nvSpPr>
        <p:spPr>
          <a:xfrm>
            <a:off x="1067860" y="3776600"/>
            <a:ext cx="3103424" cy="8138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对于科技爱好者而言，不断学习新技术、新理论是保持竞争力的关键，也是个人成长和适应快速变化世界的必要条件。</a:t>
            </a:r>
            <a:endParaRPr lang="en-US" sz="144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0828" y="1859596"/>
            <a:ext cx="1627924" cy="11338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7488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2139785" y="2205990"/>
            <a:ext cx="3648781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第三选择的优势</a:t>
            </a:r>
            <a:endParaRPr lang="en-US" sz="14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75" y="240600"/>
            <a:ext cx="403293" cy="40329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16492" y="195358"/>
            <a:ext cx="7550190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避免极端</a:t>
            </a:r>
            <a:endParaRPr lang="en-US" sz="1440" dirty="0"/>
          </a:p>
        </p:txBody>
      </p:sp>
      <p:sp>
        <p:nvSpPr>
          <p:cNvPr id="5" name="Shape 1"/>
          <p:cNvSpPr/>
          <p:nvPr/>
        </p:nvSpPr>
        <p:spPr>
          <a:xfrm>
            <a:off x="5865252" y="1312744"/>
            <a:ext cx="1850183" cy="838187"/>
          </a:xfrm>
          <a:custGeom>
            <a:avLst/>
            <a:gdLst/>
            <a:ahLst/>
            <a:cxnLst/>
            <a:rect l="l" t="t" r="r" b="b"/>
            <a:pathLst>
              <a:path w="1850183" h="838187">
                <a:moveTo>
                  <a:pt x="174182" y="0"/>
                </a:moveTo>
                <a:moveTo>
                  <a:pt x="174182" y="0"/>
                </a:moveTo>
                <a:lnTo>
                  <a:pt x="1676001" y="0"/>
                </a:lnTo>
                <a:quadBezTo>
                  <a:pt x="1850183" y="0"/>
                  <a:pt x="1850183" y="174182"/>
                </a:quadBezTo>
                <a:lnTo>
                  <a:pt x="1850183" y="664006"/>
                </a:lnTo>
                <a:quadBezTo>
                  <a:pt x="1850183" y="838187"/>
                  <a:pt x="1676001" y="838187"/>
                </a:quadBezTo>
                <a:lnTo>
                  <a:pt x="174182" y="838187"/>
                </a:lnTo>
                <a:quadBezTo>
                  <a:pt x="0" y="838187"/>
                  <a:pt x="0" y="664006"/>
                </a:quadBezTo>
                <a:lnTo>
                  <a:pt x="0" y="174182"/>
                </a:lnTo>
                <a:quadBezTo>
                  <a:pt x="0" y="0"/>
                  <a:pt x="174182" y="0"/>
                </a:quadBezTo>
                <a:close/>
              </a:path>
            </a:pathLst>
          </a:custGeom>
          <a:solidFill>
            <a:srgbClr val="407AFF"/>
          </a:solidFill>
          <a:ln/>
          <a:effectLst>
            <a:outerShdw blurRad="47625" dist="101600" dir="2700000" algn="bl" rotWithShape="0">
              <a:srgbClr val="808080">
                <a:alpha val="27843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Shape 2"/>
          <p:cNvSpPr/>
          <p:nvPr/>
        </p:nvSpPr>
        <p:spPr>
          <a:xfrm>
            <a:off x="814192" y="2395619"/>
            <a:ext cx="1834168" cy="626301"/>
          </a:xfrm>
          <a:custGeom>
            <a:avLst/>
            <a:gdLst/>
            <a:ahLst/>
            <a:cxnLst/>
            <a:rect l="l" t="t" r="r" b="b"/>
            <a:pathLst>
              <a:path w="1834168" h="626301">
                <a:moveTo>
                  <a:pt x="0" y="62630"/>
                </a:moveTo>
                <a:moveTo>
                  <a:pt x="0" y="62630"/>
                </a:moveTo>
                <a:cubicBezTo>
                  <a:pt x="550250" y="187890"/>
                  <a:pt x="1283918" y="-125260"/>
                  <a:pt x="1834168" y="62630"/>
                </a:cubicBezTo>
                <a:lnTo>
                  <a:pt x="1834168" y="563671"/>
                </a:lnTo>
                <a:cubicBezTo>
                  <a:pt x="1283918" y="438411"/>
                  <a:pt x="550250" y="751562"/>
                  <a:pt x="0" y="563671"/>
                </a:cubicBezTo>
                <a:lnTo>
                  <a:pt x="0" y="62630"/>
                </a:lnTo>
                <a:close/>
              </a:path>
            </a:pathLst>
          </a:custGeom>
          <a:solidFill>
            <a:srgbClr val="316BF0"/>
          </a:solidFill>
          <a:ln/>
          <a:effectLst>
            <a:outerShdw blurRad="47625" dist="101600" dir="2700000" algn="bl" rotWithShape="0">
              <a:srgbClr val="808080">
                <a:alpha val="27843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7" name="Text 3"/>
          <p:cNvSpPr/>
          <p:nvPr/>
        </p:nvSpPr>
        <p:spPr>
          <a:xfrm>
            <a:off x="914847" y="2452738"/>
            <a:ext cx="1632857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点击输入标题</a:t>
            </a:r>
            <a:endParaRPr lang="en-US" sz="1440" dirty="0"/>
          </a:p>
        </p:txBody>
      </p:sp>
      <p:sp>
        <p:nvSpPr>
          <p:cNvPr id="8" name="Shape 4"/>
          <p:cNvSpPr/>
          <p:nvPr/>
        </p:nvSpPr>
        <p:spPr>
          <a:xfrm>
            <a:off x="3050911" y="1446952"/>
            <a:ext cx="1655225" cy="559198"/>
          </a:xfrm>
          <a:custGeom>
            <a:avLst/>
            <a:gdLst/>
            <a:ahLst/>
            <a:cxnLst/>
            <a:rect l="l" t="t" r="r" b="b"/>
            <a:pathLst>
              <a:path w="1655225" h="559198">
                <a:moveTo>
                  <a:pt x="139799" y="0"/>
                </a:moveTo>
                <a:moveTo>
                  <a:pt x="139799" y="0"/>
                </a:moveTo>
                <a:lnTo>
                  <a:pt x="1515426" y="0"/>
                </a:lnTo>
                <a:quadBezTo>
                  <a:pt x="1655225" y="0"/>
                  <a:pt x="1655225" y="139799"/>
                </a:quadBezTo>
                <a:lnTo>
                  <a:pt x="1655225" y="419398"/>
                </a:lnTo>
                <a:quadBezTo>
                  <a:pt x="1655225" y="559198"/>
                  <a:pt x="1515426" y="559198"/>
                </a:quadBezTo>
                <a:lnTo>
                  <a:pt x="139799" y="559198"/>
                </a:lnTo>
                <a:quadBezTo>
                  <a:pt x="0" y="559198"/>
                  <a:pt x="0" y="419398"/>
                </a:quadBezTo>
                <a:lnTo>
                  <a:pt x="0" y="139799"/>
                </a:lnTo>
                <a:quadBezTo>
                  <a:pt x="0" y="0"/>
                  <a:pt x="139799" y="0"/>
                </a:quadBezTo>
                <a:close/>
              </a:path>
            </a:pathLst>
          </a:custGeom>
          <a:solidFill>
            <a:srgbClr val="407AFF"/>
          </a:solidFill>
          <a:ln/>
          <a:effectLst>
            <a:outerShdw blurRad="47625" dist="101600" dir="2700000" algn="bl" rotWithShape="0">
              <a:srgbClr val="808080">
                <a:alpha val="27843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9" name="Text 5"/>
          <p:cNvSpPr/>
          <p:nvPr/>
        </p:nvSpPr>
        <p:spPr>
          <a:xfrm>
            <a:off x="3162750" y="1497951"/>
            <a:ext cx="1431546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点击输入标题</a:t>
            </a:r>
            <a:endParaRPr lang="en-US" sz="1440" dirty="0"/>
          </a:p>
        </p:txBody>
      </p:sp>
      <p:sp>
        <p:nvSpPr>
          <p:cNvPr id="10" name="Shape 6"/>
          <p:cNvSpPr/>
          <p:nvPr/>
        </p:nvSpPr>
        <p:spPr>
          <a:xfrm>
            <a:off x="3050911" y="3336968"/>
            <a:ext cx="1655225" cy="559198"/>
          </a:xfrm>
          <a:custGeom>
            <a:avLst/>
            <a:gdLst/>
            <a:ahLst/>
            <a:cxnLst/>
            <a:rect l="l" t="t" r="r" b="b"/>
            <a:pathLst>
              <a:path w="1655225" h="559198">
                <a:moveTo>
                  <a:pt x="139799" y="0"/>
                </a:moveTo>
                <a:moveTo>
                  <a:pt x="139799" y="0"/>
                </a:moveTo>
                <a:lnTo>
                  <a:pt x="1515426" y="0"/>
                </a:lnTo>
                <a:quadBezTo>
                  <a:pt x="1655225" y="0"/>
                  <a:pt x="1655225" y="139799"/>
                </a:quadBezTo>
                <a:lnTo>
                  <a:pt x="1655225" y="419398"/>
                </a:lnTo>
                <a:quadBezTo>
                  <a:pt x="1655225" y="559198"/>
                  <a:pt x="1515426" y="559198"/>
                </a:quadBezTo>
                <a:lnTo>
                  <a:pt x="139799" y="559198"/>
                </a:lnTo>
                <a:quadBezTo>
                  <a:pt x="0" y="559198"/>
                  <a:pt x="0" y="419398"/>
                </a:quadBezTo>
                <a:lnTo>
                  <a:pt x="0" y="139799"/>
                </a:lnTo>
                <a:quadBezTo>
                  <a:pt x="0" y="0"/>
                  <a:pt x="139799" y="0"/>
                </a:quadBezTo>
                <a:close/>
              </a:path>
            </a:pathLst>
          </a:custGeom>
          <a:solidFill>
            <a:srgbClr val="407AFF"/>
          </a:solidFill>
          <a:ln/>
          <a:effectLst>
            <a:outerShdw blurRad="47625" dist="101600" dir="2700000" algn="bl" rotWithShape="0">
              <a:srgbClr val="808080">
                <a:alpha val="27843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1" name="Text 7"/>
          <p:cNvSpPr/>
          <p:nvPr/>
        </p:nvSpPr>
        <p:spPr>
          <a:xfrm>
            <a:off x="3162750" y="3387967"/>
            <a:ext cx="1431546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点击输入标题</a:t>
            </a:r>
            <a:endParaRPr lang="en-US" sz="1440" dirty="0"/>
          </a:p>
        </p:txBody>
      </p:sp>
      <p:sp>
        <p:nvSpPr>
          <p:cNvPr id="12" name="Shape 8"/>
          <p:cNvSpPr/>
          <p:nvPr/>
        </p:nvSpPr>
        <p:spPr>
          <a:xfrm rot="2700000">
            <a:off x="5644634" y="1479923"/>
            <a:ext cx="514388" cy="503831"/>
          </a:xfrm>
          <a:custGeom>
            <a:avLst/>
            <a:gdLst/>
            <a:ahLst/>
            <a:cxnLst/>
            <a:rect l="l" t="t" r="r" b="b"/>
            <a:pathLst>
              <a:path w="514388" h="503831">
                <a:moveTo>
                  <a:pt x="0" y="0"/>
                </a:moveTo>
                <a:moveTo>
                  <a:pt x="0" y="0"/>
                </a:moveTo>
                <a:lnTo>
                  <a:pt x="0" y="503831"/>
                </a:lnTo>
                <a:lnTo>
                  <a:pt x="514388" y="503831"/>
                </a:lnTo>
                <a:close/>
              </a:path>
            </a:pathLst>
          </a:custGeom>
          <a:solidFill>
            <a:srgbClr val="407A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9"/>
          <p:cNvSpPr/>
          <p:nvPr/>
        </p:nvSpPr>
        <p:spPr>
          <a:xfrm>
            <a:off x="5658072" y="1497951"/>
            <a:ext cx="414360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4242" y="1464912"/>
            <a:ext cx="513521" cy="512720"/>
          </a:xfrm>
          <a:prstGeom prst="rect">
            <a:avLst/>
          </a:prstGeom>
        </p:spPr>
      </p:pic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1522758">
            <a:off x="2290944" y="1583259"/>
            <a:ext cx="513521" cy="512720"/>
          </a:xfrm>
          <a:prstGeom prst="rect">
            <a:avLst/>
          </a:prstGeom>
        </p:spPr>
      </p:pic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5973" flipV="1">
            <a:off x="2287449" y="3270340"/>
            <a:ext cx="513521" cy="512720"/>
          </a:xfrm>
          <a:prstGeom prst="rect">
            <a:avLst/>
          </a:prstGeom>
        </p:spPr>
      </p:pic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4242" y="3354928"/>
            <a:ext cx="513521" cy="512720"/>
          </a:xfrm>
          <a:prstGeom prst="rect">
            <a:avLst/>
          </a:prstGeom>
        </p:spPr>
      </p:pic>
      <p:sp>
        <p:nvSpPr>
          <p:cNvPr id="18" name="Shape 10"/>
          <p:cNvSpPr/>
          <p:nvPr/>
        </p:nvSpPr>
        <p:spPr>
          <a:xfrm>
            <a:off x="3322166" y="2423051"/>
            <a:ext cx="1655225" cy="559198"/>
          </a:xfrm>
          <a:custGeom>
            <a:avLst/>
            <a:gdLst/>
            <a:ahLst/>
            <a:cxnLst/>
            <a:rect l="l" t="t" r="r" b="b"/>
            <a:pathLst>
              <a:path w="1655225" h="559198">
                <a:moveTo>
                  <a:pt x="139799" y="0"/>
                </a:moveTo>
                <a:moveTo>
                  <a:pt x="139799" y="0"/>
                </a:moveTo>
                <a:lnTo>
                  <a:pt x="1515426" y="0"/>
                </a:lnTo>
                <a:quadBezTo>
                  <a:pt x="1655225" y="0"/>
                  <a:pt x="1655225" y="139799"/>
                </a:quadBezTo>
                <a:lnTo>
                  <a:pt x="1655225" y="419398"/>
                </a:lnTo>
                <a:quadBezTo>
                  <a:pt x="1655225" y="559198"/>
                  <a:pt x="1515426" y="559198"/>
                </a:quadBezTo>
                <a:lnTo>
                  <a:pt x="139799" y="559198"/>
                </a:lnTo>
                <a:quadBezTo>
                  <a:pt x="0" y="559198"/>
                  <a:pt x="0" y="419398"/>
                </a:quadBezTo>
                <a:lnTo>
                  <a:pt x="0" y="139799"/>
                </a:lnTo>
                <a:quadBezTo>
                  <a:pt x="0" y="0"/>
                  <a:pt x="139799" y="0"/>
                </a:quadBezTo>
                <a:close/>
              </a:path>
            </a:pathLst>
          </a:custGeom>
          <a:solidFill>
            <a:srgbClr val="6997FF"/>
          </a:solidFill>
          <a:ln/>
          <a:effectLst>
            <a:outerShdw blurRad="47625" dist="101600" dir="2700000" algn="bl" rotWithShape="0">
              <a:srgbClr val="808080">
                <a:alpha val="27843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1"/>
          <p:cNvSpPr/>
          <p:nvPr/>
        </p:nvSpPr>
        <p:spPr>
          <a:xfrm>
            <a:off x="3434006" y="2474050"/>
            <a:ext cx="1431546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点击输入标题</a:t>
            </a:r>
            <a:endParaRPr lang="en-US" sz="1440" dirty="0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5497" y="2441012"/>
            <a:ext cx="513521" cy="512720"/>
          </a:xfrm>
          <a:prstGeom prst="rect">
            <a:avLst/>
          </a:prstGeom>
        </p:spPr>
      </p:pic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8360" y="2452410"/>
            <a:ext cx="513521" cy="512720"/>
          </a:xfrm>
          <a:prstGeom prst="rect">
            <a:avLst/>
          </a:prstGeom>
        </p:spPr>
      </p:pic>
      <p:sp>
        <p:nvSpPr>
          <p:cNvPr id="22" name="Shape 12"/>
          <p:cNvSpPr/>
          <p:nvPr/>
        </p:nvSpPr>
        <p:spPr>
          <a:xfrm>
            <a:off x="6188671" y="2289676"/>
            <a:ext cx="1850183" cy="838187"/>
          </a:xfrm>
          <a:custGeom>
            <a:avLst/>
            <a:gdLst/>
            <a:ahLst/>
            <a:cxnLst/>
            <a:rect l="l" t="t" r="r" b="b"/>
            <a:pathLst>
              <a:path w="1850183" h="838187">
                <a:moveTo>
                  <a:pt x="174182" y="0"/>
                </a:moveTo>
                <a:moveTo>
                  <a:pt x="174182" y="0"/>
                </a:moveTo>
                <a:lnTo>
                  <a:pt x="1676001" y="0"/>
                </a:lnTo>
                <a:quadBezTo>
                  <a:pt x="1850183" y="0"/>
                  <a:pt x="1850183" y="174182"/>
                </a:quadBezTo>
                <a:lnTo>
                  <a:pt x="1850183" y="664006"/>
                </a:lnTo>
                <a:quadBezTo>
                  <a:pt x="1850183" y="838187"/>
                  <a:pt x="1676001" y="838187"/>
                </a:quadBezTo>
                <a:lnTo>
                  <a:pt x="174182" y="838187"/>
                </a:lnTo>
                <a:quadBezTo>
                  <a:pt x="0" y="838187"/>
                  <a:pt x="0" y="664006"/>
                </a:quadBezTo>
                <a:lnTo>
                  <a:pt x="0" y="174182"/>
                </a:lnTo>
                <a:quadBezTo>
                  <a:pt x="0" y="0"/>
                  <a:pt x="174182" y="0"/>
                </a:quadBezTo>
                <a:close/>
              </a:path>
            </a:pathLst>
          </a:custGeom>
          <a:solidFill>
            <a:srgbClr val="6997FF"/>
          </a:solidFill>
          <a:ln/>
          <a:effectLst>
            <a:outerShdw blurRad="47625" dist="101600" dir="2700000" algn="bl" rotWithShape="0">
              <a:srgbClr val="808080">
                <a:alpha val="27843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13"/>
          <p:cNvSpPr/>
          <p:nvPr/>
        </p:nvSpPr>
        <p:spPr>
          <a:xfrm rot="2700000">
            <a:off x="5968053" y="2456855"/>
            <a:ext cx="514388" cy="503831"/>
          </a:xfrm>
          <a:custGeom>
            <a:avLst/>
            <a:gdLst/>
            <a:ahLst/>
            <a:cxnLst/>
            <a:rect l="l" t="t" r="r" b="b"/>
            <a:pathLst>
              <a:path w="514388" h="503831">
                <a:moveTo>
                  <a:pt x="0" y="0"/>
                </a:moveTo>
                <a:moveTo>
                  <a:pt x="0" y="0"/>
                </a:moveTo>
                <a:lnTo>
                  <a:pt x="0" y="503831"/>
                </a:lnTo>
                <a:lnTo>
                  <a:pt x="514388" y="503831"/>
                </a:lnTo>
                <a:close/>
              </a:path>
            </a:pathLst>
          </a:custGeom>
          <a:solidFill>
            <a:srgbClr val="6997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14"/>
          <p:cNvSpPr/>
          <p:nvPr/>
        </p:nvSpPr>
        <p:spPr>
          <a:xfrm>
            <a:off x="5981491" y="2474883"/>
            <a:ext cx="414360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25" name="Shape 15"/>
          <p:cNvSpPr/>
          <p:nvPr/>
        </p:nvSpPr>
        <p:spPr>
          <a:xfrm>
            <a:off x="5865252" y="3197473"/>
            <a:ext cx="1850183" cy="838187"/>
          </a:xfrm>
          <a:custGeom>
            <a:avLst/>
            <a:gdLst/>
            <a:ahLst/>
            <a:cxnLst/>
            <a:rect l="l" t="t" r="r" b="b"/>
            <a:pathLst>
              <a:path w="1850183" h="838187">
                <a:moveTo>
                  <a:pt x="174182" y="0"/>
                </a:moveTo>
                <a:moveTo>
                  <a:pt x="174182" y="0"/>
                </a:moveTo>
                <a:lnTo>
                  <a:pt x="1676001" y="0"/>
                </a:lnTo>
                <a:quadBezTo>
                  <a:pt x="1850183" y="0"/>
                  <a:pt x="1850183" y="174182"/>
                </a:quadBezTo>
                <a:lnTo>
                  <a:pt x="1850183" y="664006"/>
                </a:lnTo>
                <a:quadBezTo>
                  <a:pt x="1850183" y="838187"/>
                  <a:pt x="1676001" y="838187"/>
                </a:quadBezTo>
                <a:lnTo>
                  <a:pt x="174182" y="838187"/>
                </a:lnTo>
                <a:quadBezTo>
                  <a:pt x="0" y="838187"/>
                  <a:pt x="0" y="664006"/>
                </a:quadBezTo>
                <a:lnTo>
                  <a:pt x="0" y="174182"/>
                </a:lnTo>
                <a:quadBezTo>
                  <a:pt x="0" y="0"/>
                  <a:pt x="174182" y="0"/>
                </a:quadBezTo>
                <a:close/>
              </a:path>
            </a:pathLst>
          </a:custGeom>
          <a:solidFill>
            <a:srgbClr val="407AFF"/>
          </a:solidFill>
          <a:ln/>
          <a:effectLst>
            <a:outerShdw blurRad="47625" dist="101600" dir="2700000" algn="bl" rotWithShape="0">
              <a:srgbClr val="808080">
                <a:alpha val="27843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6" name="Shape 16"/>
          <p:cNvSpPr/>
          <p:nvPr/>
        </p:nvSpPr>
        <p:spPr>
          <a:xfrm rot="2700000">
            <a:off x="5644634" y="3364652"/>
            <a:ext cx="514388" cy="503831"/>
          </a:xfrm>
          <a:custGeom>
            <a:avLst/>
            <a:gdLst/>
            <a:ahLst/>
            <a:cxnLst/>
            <a:rect l="l" t="t" r="r" b="b"/>
            <a:pathLst>
              <a:path w="514388" h="503831">
                <a:moveTo>
                  <a:pt x="0" y="0"/>
                </a:moveTo>
                <a:moveTo>
                  <a:pt x="0" y="0"/>
                </a:moveTo>
                <a:lnTo>
                  <a:pt x="0" y="503831"/>
                </a:lnTo>
                <a:lnTo>
                  <a:pt x="514388" y="503831"/>
                </a:lnTo>
                <a:close/>
              </a:path>
            </a:pathLst>
          </a:custGeom>
          <a:solidFill>
            <a:srgbClr val="407A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17"/>
          <p:cNvSpPr/>
          <p:nvPr/>
        </p:nvSpPr>
        <p:spPr>
          <a:xfrm>
            <a:off x="5658072" y="3382680"/>
            <a:ext cx="414360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28" name="Text 18"/>
          <p:cNvSpPr/>
          <p:nvPr/>
        </p:nvSpPr>
        <p:spPr>
          <a:xfrm>
            <a:off x="6119502" y="1373692"/>
            <a:ext cx="1456571" cy="12801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在科技领域，极端决策可能导致资源浪费和机会丧失，避免极端意味着寻求平衡与可持续的发展路径。</a:t>
            </a:r>
            <a:endParaRPr lang="en-US" sz="1440" dirty="0"/>
          </a:p>
        </p:txBody>
      </p:sp>
      <p:sp>
        <p:nvSpPr>
          <p:cNvPr id="29" name="Text 19"/>
          <p:cNvSpPr/>
          <p:nvPr/>
        </p:nvSpPr>
        <p:spPr>
          <a:xfrm>
            <a:off x="6442921" y="2350624"/>
            <a:ext cx="1456571" cy="12801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中庸之道强调在各种选择中寻找平衡点，对于科技爱好者而言，这是一种避免过度投入或忽视风险的策略。</a:t>
            </a:r>
            <a:endParaRPr lang="en-US" sz="1440" dirty="0"/>
          </a:p>
        </p:txBody>
      </p:sp>
      <p:sp>
        <p:nvSpPr>
          <p:cNvPr id="30" name="Text 20"/>
          <p:cNvSpPr/>
          <p:nvPr/>
        </p:nvSpPr>
        <p:spPr>
          <a:xfrm>
            <a:off x="6119502" y="3258421"/>
            <a:ext cx="1456571" cy="109728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采用多元化策略可以降低对单一技术的依赖，提高系统的鲁棒性，是避免极端的有效手段。</a:t>
            </a:r>
            <a:endParaRPr lang="en-US" sz="144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75" y="240600"/>
            <a:ext cx="403293" cy="40329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6492" y="195358"/>
            <a:ext cx="7550190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增加灵活性</a:t>
            </a:r>
            <a:endParaRPr lang="en-US" sz="1440" dirty="0"/>
          </a:p>
        </p:txBody>
      </p:sp>
      <p:pic>
        <p:nvPicPr>
          <p:cNvPr id="4" name="Image 1" descr="https://sgw-dx.xf-yun.com/api/v1/sparkdesk/_17423616106660c847b57881c4b0b9a1de6da0d1da2e0.jpg?authorization=c2ltcGxlLWp3dCBhaz1zcGFya2Rlc2s4MDAwMDAwMDAwMDE7ZXhwPTMzMTkxNjE2MTA7YWxnbz1obWFjLXNoYTI1NjtzaWc9cnBTa3dVVENTaElYNlVhWHlCdG1GUkRjaWF2S3lZc2Q2aVU0eEZodngrTT0=&amp;x_location=7YfmxI7B7uKO7jlRxIftd60we5D=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05361" y="2646298"/>
            <a:ext cx="2516140" cy="141532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55940" y="826507"/>
            <a:ext cx="2614983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6DA7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灵活性的定义与重要性</a:t>
            </a:r>
            <a:endParaRPr lang="en-US" sz="1440" dirty="0"/>
          </a:p>
        </p:txBody>
      </p:sp>
      <p:sp>
        <p:nvSpPr>
          <p:cNvPr id="6" name="Text 2"/>
          <p:cNvSpPr/>
          <p:nvPr/>
        </p:nvSpPr>
        <p:spPr>
          <a:xfrm>
            <a:off x="3247889" y="1290078"/>
            <a:ext cx="2614983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采用模块化设计、云计算和API集成等策略，可以显著提高系统的灵活性，使其能快速适应新需求和技术变革。</a:t>
            </a:r>
            <a:endParaRPr lang="en-US" sz="1440" dirty="0"/>
          </a:p>
        </p:txBody>
      </p:sp>
      <p:pic>
        <p:nvPicPr>
          <p:cNvPr id="7" name="Image 2" descr="https://sgw-dx.xf-yun.com/api/v1/sparkdesk/_1742361613500444658ebe80740439aa6f45746a6f64f.jpg?authorization=c2ltcGxlLWp3dCBhaz1zcGFya2Rlc2s4MDAwMDAwMDAwMDE7ZXhwPTMzMTkxNjE2MTM7YWxnbz1obWFjLXNoYTI1NjtzaWc9VHd4OHF6aXpKNklUWi9CKzdFRFQvWFo1MU1FcUZ6blpXSWVPSVdFc2YvQT0=&amp;x_location=7YfmxI7B7uKO7jlRxIftd60we5D="/>
          <p:cNvPicPr>
            <a:picLocks noChangeAspect="1"/>
          </p:cNvPicPr>
          <p:nvPr/>
        </p:nvPicPr>
        <p:blipFill>
          <a:blip r:embed="rId6"/>
          <a:srcRect l="154" r="154"/>
          <a:stretch/>
        </p:blipFill>
        <p:spPr>
          <a:xfrm>
            <a:off x="3297311" y="2646298"/>
            <a:ext cx="2516140" cy="141532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247889" y="826507"/>
            <a:ext cx="2614983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6DA7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增加灵活性的策略</a:t>
            </a:r>
            <a:endParaRPr lang="en-US" sz="1440" dirty="0"/>
          </a:p>
        </p:txBody>
      </p:sp>
      <p:sp>
        <p:nvSpPr>
          <p:cNvPr id="9" name="Text 4"/>
          <p:cNvSpPr/>
          <p:nvPr/>
        </p:nvSpPr>
        <p:spPr>
          <a:xfrm>
            <a:off x="6031158" y="1290078"/>
            <a:ext cx="2656902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灵活性不仅提高了对市场变化的响应速度，还降低了长期运营成本，使企业能够持续创新并保持领先地位。</a:t>
            </a:r>
            <a:endParaRPr lang="en-US" sz="1440" dirty="0"/>
          </a:p>
        </p:txBody>
      </p:sp>
      <p:pic>
        <p:nvPicPr>
          <p:cNvPr id="10" name="Image 3" descr="https://sgw-dx.xf-yun.com/api/v1/sparkdesk/_17423616170059ce06ebd3e1b4c3b8979bcc093df2fde.jpg?authorization=c2ltcGxlLWp3dCBhaz1zcGFya2Rlc2s4MDAwMDAwMDAwMDE7ZXhwPTMzMTkxNjE2MTc7YWxnbz1obWFjLXNoYTI1NjtzaWc9TmZIM3djSkxHa0xMQnVHNXN2WUJJcHVDVmdDS2hkVWJ1OFdsVEp2eFB5cz0=&amp;x_location=7YfmxI7B7uKO7jlRxIftd60we5D="/>
          <p:cNvPicPr>
            <a:picLocks noChangeAspect="1"/>
          </p:cNvPicPr>
          <p:nvPr/>
        </p:nvPicPr>
        <p:blipFill>
          <a:blip r:embed="rId7"/>
          <a:srcRect l="154" r="154"/>
          <a:stretch/>
        </p:blipFill>
        <p:spPr>
          <a:xfrm>
            <a:off x="6101539" y="2646298"/>
            <a:ext cx="2516140" cy="141532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031158" y="826507"/>
            <a:ext cx="2656902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6DA7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灵活性带来的优势</a:t>
            </a:r>
            <a:endParaRPr lang="en-US" sz="1440" dirty="0"/>
          </a:p>
        </p:txBody>
      </p:sp>
      <p:sp>
        <p:nvSpPr>
          <p:cNvPr id="12" name="Text 6"/>
          <p:cNvSpPr/>
          <p:nvPr/>
        </p:nvSpPr>
        <p:spPr>
          <a:xfrm>
            <a:off x="455940" y="1290078"/>
            <a:ext cx="2614983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在科技领域，灵活性指系统或方法适应变化的能力。它对于应对快速变化的市场和技术环境至关重要，能提升竞争力。</a:t>
            </a:r>
            <a:endParaRPr lang="en-US" sz="14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0828" y="1859596"/>
            <a:ext cx="1627924" cy="11338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7488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2139785" y="2205990"/>
            <a:ext cx="3648781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如何做出第三选择</a:t>
            </a:r>
            <a:endParaRPr lang="en-US" sz="14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75" y="240600"/>
            <a:ext cx="403293" cy="40329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16492" y="195358"/>
            <a:ext cx="7550190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分析利弊</a:t>
            </a:r>
            <a:endParaRPr lang="en-US" sz="1440" dirty="0"/>
          </a:p>
        </p:txBody>
      </p:sp>
      <p:sp>
        <p:nvSpPr>
          <p:cNvPr id="5" name="Shape 1"/>
          <p:cNvSpPr/>
          <p:nvPr/>
        </p:nvSpPr>
        <p:spPr>
          <a:xfrm>
            <a:off x="1007366" y="3594704"/>
            <a:ext cx="3299220" cy="217425"/>
          </a:xfrm>
          <a:custGeom>
            <a:avLst/>
            <a:gdLst/>
            <a:ahLst/>
            <a:cxnLst/>
            <a:rect l="l" t="t" r="r" b="b"/>
            <a:pathLst>
              <a:path w="3299220" h="217425">
                <a:moveTo>
                  <a:pt x="0" y="0"/>
                </a:moveTo>
                <a:moveTo>
                  <a:pt x="0" y="0"/>
                </a:moveTo>
                <a:lnTo>
                  <a:pt x="3299220" y="0"/>
                </a:lnTo>
                <a:lnTo>
                  <a:pt x="3299220" y="217425"/>
                </a:lnTo>
                <a:lnTo>
                  <a:pt x="0" y="217425"/>
                </a:lnTo>
                <a:close/>
              </a:path>
            </a:pathLst>
          </a:custGeom>
          <a:solidFill>
            <a:srgbClr val="F0F0F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2"/>
          <p:cNvSpPr/>
          <p:nvPr/>
        </p:nvSpPr>
        <p:spPr>
          <a:xfrm rot="-5400000">
            <a:off x="610709" y="2217701"/>
            <a:ext cx="2402193" cy="351813"/>
          </a:xfrm>
          <a:custGeom>
            <a:avLst/>
            <a:gdLst/>
            <a:ahLst/>
            <a:cxnLst/>
            <a:rect l="l" t="t" r="r" b="b"/>
            <a:pathLst>
              <a:path w="2402193" h="351813">
                <a:moveTo>
                  <a:pt x="0" y="0"/>
                </a:moveTo>
                <a:moveTo>
                  <a:pt x="0" y="0"/>
                </a:moveTo>
                <a:lnTo>
                  <a:pt x="2402193" y="0"/>
                </a:lnTo>
                <a:lnTo>
                  <a:pt x="2402193" y="351813"/>
                </a:lnTo>
                <a:lnTo>
                  <a:pt x="0" y="351813"/>
                </a:lnTo>
                <a:close/>
              </a:path>
            </a:pathLst>
          </a:custGeom>
          <a:solidFill>
            <a:srgbClr val="407A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3"/>
          <p:cNvSpPr/>
          <p:nvPr/>
        </p:nvSpPr>
        <p:spPr>
          <a:xfrm rot="-5400000">
            <a:off x="3002874" y="2919523"/>
            <a:ext cx="998549" cy="351813"/>
          </a:xfrm>
          <a:custGeom>
            <a:avLst/>
            <a:gdLst/>
            <a:ahLst/>
            <a:cxnLst/>
            <a:rect l="l" t="t" r="r" b="b"/>
            <a:pathLst>
              <a:path w="998549" h="351813">
                <a:moveTo>
                  <a:pt x="0" y="0"/>
                </a:moveTo>
                <a:moveTo>
                  <a:pt x="0" y="0"/>
                </a:moveTo>
                <a:lnTo>
                  <a:pt x="998549" y="0"/>
                </a:lnTo>
                <a:lnTo>
                  <a:pt x="998549" y="351813"/>
                </a:lnTo>
                <a:lnTo>
                  <a:pt x="0" y="351813"/>
                </a:lnTo>
                <a:close/>
              </a:path>
            </a:pathLst>
          </a:custGeom>
          <a:solidFill>
            <a:srgbClr val="407A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4"/>
          <p:cNvSpPr/>
          <p:nvPr/>
        </p:nvSpPr>
        <p:spPr>
          <a:xfrm rot="-5400000">
            <a:off x="1901480" y="2663302"/>
            <a:ext cx="1510992" cy="351813"/>
          </a:xfrm>
          <a:custGeom>
            <a:avLst/>
            <a:gdLst/>
            <a:ahLst/>
            <a:cxnLst/>
            <a:rect l="l" t="t" r="r" b="b"/>
            <a:pathLst>
              <a:path w="1510992" h="351813">
                <a:moveTo>
                  <a:pt x="0" y="0"/>
                </a:moveTo>
                <a:moveTo>
                  <a:pt x="0" y="0"/>
                </a:moveTo>
                <a:lnTo>
                  <a:pt x="1510992" y="0"/>
                </a:lnTo>
                <a:lnTo>
                  <a:pt x="1510992" y="351813"/>
                </a:lnTo>
                <a:lnTo>
                  <a:pt x="0" y="351813"/>
                </a:lnTo>
                <a:close/>
              </a:path>
            </a:pathLst>
          </a:custGeom>
          <a:solidFill>
            <a:srgbClr val="6997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5"/>
          <p:cNvSpPr/>
          <p:nvPr/>
        </p:nvSpPr>
        <p:spPr>
          <a:xfrm>
            <a:off x="1852538" y="3812129"/>
            <a:ext cx="1608878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选择的力量解析</a:t>
            </a:r>
            <a:endParaRPr lang="en-US" sz="1440" dirty="0"/>
          </a:p>
        </p:txBody>
      </p:sp>
      <p:sp>
        <p:nvSpPr>
          <p:cNvPr id="10" name="Shape 6"/>
          <p:cNvSpPr/>
          <p:nvPr/>
        </p:nvSpPr>
        <p:spPr>
          <a:xfrm>
            <a:off x="4790437" y="1162502"/>
            <a:ext cx="512064" cy="512064"/>
          </a:xfrm>
          <a:custGeom>
            <a:avLst/>
            <a:gdLst/>
            <a:ahLst/>
            <a:cxnLst/>
            <a:rect l="l" t="t" r="r" b="b"/>
            <a:pathLst>
              <a:path w="512064" h="512064">
                <a:moveTo>
                  <a:pt x="256032" y="0"/>
                </a:moveTo>
                <a:moveTo>
                  <a:pt x="256032" y="0"/>
                </a:moveTo>
                <a:cubicBezTo>
                  <a:pt x="397340" y="0"/>
                  <a:pt x="512064" y="114724"/>
                  <a:pt x="512064" y="256032"/>
                </a:cubicBezTo>
                <a:cubicBezTo>
                  <a:pt x="512064" y="397340"/>
                  <a:pt x="397340" y="512064"/>
                  <a:pt x="256032" y="512064"/>
                </a:cubicBezTo>
                <a:cubicBezTo>
                  <a:pt x="114724" y="512064"/>
                  <a:pt x="0" y="397340"/>
                  <a:pt x="0" y="256032"/>
                </a:cubicBezTo>
                <a:cubicBezTo>
                  <a:pt x="0" y="114724"/>
                  <a:pt x="114724" y="0"/>
                  <a:pt x="256032" y="0"/>
                </a:cubicBezTo>
                <a:close/>
              </a:path>
            </a:pathLst>
          </a:custGeom>
          <a:solidFill>
            <a:srgbClr val="407A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7"/>
          <p:cNvSpPr/>
          <p:nvPr/>
        </p:nvSpPr>
        <p:spPr>
          <a:xfrm>
            <a:off x="4735657" y="1226510"/>
            <a:ext cx="621625" cy="3840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12" name="Text 8"/>
          <p:cNvSpPr/>
          <p:nvPr/>
        </p:nvSpPr>
        <p:spPr>
          <a:xfrm>
            <a:off x="5557628" y="888182"/>
            <a:ext cx="2836313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在科技领域，每一次选择都可能带来巨大的变革。分析利弊，权衡得失，是科技爱好者在面对新技术时必须进行的决策过程。</a:t>
            </a:r>
            <a:endParaRPr lang="en-US" sz="1440" dirty="0"/>
          </a:p>
        </p:txBody>
      </p:sp>
      <p:sp>
        <p:nvSpPr>
          <p:cNvPr id="13" name="Shape 9"/>
          <p:cNvSpPr/>
          <p:nvPr/>
        </p:nvSpPr>
        <p:spPr>
          <a:xfrm>
            <a:off x="4790437" y="2359243"/>
            <a:ext cx="512064" cy="512064"/>
          </a:xfrm>
          <a:custGeom>
            <a:avLst/>
            <a:gdLst/>
            <a:ahLst/>
            <a:cxnLst/>
            <a:rect l="l" t="t" r="r" b="b"/>
            <a:pathLst>
              <a:path w="512064" h="512064">
                <a:moveTo>
                  <a:pt x="256032" y="0"/>
                </a:moveTo>
                <a:moveTo>
                  <a:pt x="256032" y="0"/>
                </a:moveTo>
                <a:cubicBezTo>
                  <a:pt x="397340" y="0"/>
                  <a:pt x="512064" y="114724"/>
                  <a:pt x="512064" y="256032"/>
                </a:cubicBezTo>
                <a:cubicBezTo>
                  <a:pt x="512064" y="397340"/>
                  <a:pt x="397340" y="512064"/>
                  <a:pt x="256032" y="512064"/>
                </a:cubicBezTo>
                <a:cubicBezTo>
                  <a:pt x="114724" y="512064"/>
                  <a:pt x="0" y="397340"/>
                  <a:pt x="0" y="256032"/>
                </a:cubicBezTo>
                <a:cubicBezTo>
                  <a:pt x="0" y="114724"/>
                  <a:pt x="114724" y="0"/>
                  <a:pt x="256032" y="0"/>
                </a:cubicBezTo>
                <a:close/>
              </a:path>
            </a:pathLst>
          </a:custGeom>
          <a:solidFill>
            <a:srgbClr val="6997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0"/>
          <p:cNvSpPr/>
          <p:nvPr/>
        </p:nvSpPr>
        <p:spPr>
          <a:xfrm>
            <a:off x="4735657" y="2423251"/>
            <a:ext cx="621625" cy="3840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15" name="Text 11"/>
          <p:cNvSpPr/>
          <p:nvPr/>
        </p:nvSpPr>
        <p:spPr>
          <a:xfrm>
            <a:off x="5557628" y="2084923"/>
            <a:ext cx="2836313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对于科技爱好者而言，理解并评估技术的优缺点至关重要。这不仅有助于做出明智的选择，还能推动科技进步和社会发展。</a:t>
            </a:r>
            <a:endParaRPr lang="en-US" sz="1440" dirty="0"/>
          </a:p>
        </p:txBody>
      </p:sp>
      <p:sp>
        <p:nvSpPr>
          <p:cNvPr id="16" name="Shape 12"/>
          <p:cNvSpPr/>
          <p:nvPr/>
        </p:nvSpPr>
        <p:spPr>
          <a:xfrm>
            <a:off x="4790437" y="3555985"/>
            <a:ext cx="512064" cy="512064"/>
          </a:xfrm>
          <a:custGeom>
            <a:avLst/>
            <a:gdLst/>
            <a:ahLst/>
            <a:cxnLst/>
            <a:rect l="l" t="t" r="r" b="b"/>
            <a:pathLst>
              <a:path w="512064" h="512064">
                <a:moveTo>
                  <a:pt x="256032" y="0"/>
                </a:moveTo>
                <a:moveTo>
                  <a:pt x="256032" y="0"/>
                </a:moveTo>
                <a:cubicBezTo>
                  <a:pt x="397340" y="0"/>
                  <a:pt x="512064" y="114724"/>
                  <a:pt x="512064" y="256032"/>
                </a:cubicBezTo>
                <a:cubicBezTo>
                  <a:pt x="512064" y="397340"/>
                  <a:pt x="397340" y="512064"/>
                  <a:pt x="256032" y="512064"/>
                </a:cubicBezTo>
                <a:cubicBezTo>
                  <a:pt x="114724" y="512064"/>
                  <a:pt x="0" y="397340"/>
                  <a:pt x="0" y="256032"/>
                </a:cubicBezTo>
                <a:cubicBezTo>
                  <a:pt x="0" y="114724"/>
                  <a:pt x="114724" y="0"/>
                  <a:pt x="256032" y="0"/>
                </a:cubicBezTo>
                <a:close/>
              </a:path>
            </a:pathLst>
          </a:custGeom>
          <a:solidFill>
            <a:srgbClr val="407A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3"/>
          <p:cNvSpPr/>
          <p:nvPr/>
        </p:nvSpPr>
        <p:spPr>
          <a:xfrm>
            <a:off x="4735657" y="3619993"/>
            <a:ext cx="621625" cy="3840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18" name="Text 14"/>
          <p:cNvSpPr/>
          <p:nvPr/>
        </p:nvSpPr>
        <p:spPr>
          <a:xfrm>
            <a:off x="5557628" y="3281665"/>
            <a:ext cx="2836313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通过分析历史上的技术选择案例，我们可以看到，那些能够准确判断技术利弊的人往往能够引领潮流，而忽视这一点则可能导致失败。</a:t>
            </a:r>
            <a:endParaRPr lang="en-US" sz="14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75" y="240600"/>
            <a:ext cx="403293" cy="40329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16492" y="195358"/>
            <a:ext cx="7550190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考虑长远影响</a:t>
            </a:r>
            <a:endParaRPr lang="en-US" sz="1440" dirty="0"/>
          </a:p>
        </p:txBody>
      </p:sp>
      <p:sp>
        <p:nvSpPr>
          <p:cNvPr id="5" name="Shape 1"/>
          <p:cNvSpPr/>
          <p:nvPr/>
        </p:nvSpPr>
        <p:spPr>
          <a:xfrm>
            <a:off x="906760" y="2929763"/>
            <a:ext cx="3316500" cy="1673251"/>
          </a:xfrm>
          <a:custGeom>
            <a:avLst/>
            <a:gdLst/>
            <a:ahLst/>
            <a:cxnLst/>
            <a:rect l="l" t="t" r="r" b="b"/>
            <a:pathLst>
              <a:path w="3316500" h="1673251">
                <a:moveTo>
                  <a:pt x="0" y="0"/>
                </a:moveTo>
                <a:moveTo>
                  <a:pt x="0" y="0"/>
                </a:moveTo>
                <a:lnTo>
                  <a:pt x="3316500" y="0"/>
                </a:lnTo>
                <a:lnTo>
                  <a:pt x="3316500" y="1673251"/>
                </a:lnTo>
                <a:lnTo>
                  <a:pt x="0" y="1673251"/>
                </a:lnTo>
                <a:close/>
              </a:path>
            </a:pathLst>
          </a:custGeom>
          <a:solidFill>
            <a:srgbClr val="6997FF">
              <a:alpha val="1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2"/>
          <p:cNvSpPr/>
          <p:nvPr/>
        </p:nvSpPr>
        <p:spPr>
          <a:xfrm>
            <a:off x="4792641" y="2927458"/>
            <a:ext cx="3316500" cy="1673251"/>
          </a:xfrm>
          <a:custGeom>
            <a:avLst/>
            <a:gdLst/>
            <a:ahLst/>
            <a:cxnLst/>
            <a:rect l="l" t="t" r="r" b="b"/>
            <a:pathLst>
              <a:path w="3316500" h="1673251">
                <a:moveTo>
                  <a:pt x="0" y="0"/>
                </a:moveTo>
                <a:moveTo>
                  <a:pt x="0" y="0"/>
                </a:moveTo>
                <a:lnTo>
                  <a:pt x="3316500" y="0"/>
                </a:lnTo>
                <a:lnTo>
                  <a:pt x="3316500" y="1673251"/>
                </a:lnTo>
                <a:lnTo>
                  <a:pt x="0" y="1673251"/>
                </a:lnTo>
                <a:close/>
              </a:path>
            </a:pathLst>
          </a:custGeom>
          <a:solidFill>
            <a:srgbClr val="407AFF">
              <a:alpha val="1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3"/>
          <p:cNvSpPr/>
          <p:nvPr/>
        </p:nvSpPr>
        <p:spPr>
          <a:xfrm>
            <a:off x="906760" y="992869"/>
            <a:ext cx="3316500" cy="1673251"/>
          </a:xfrm>
          <a:custGeom>
            <a:avLst/>
            <a:gdLst/>
            <a:ahLst/>
            <a:cxnLst/>
            <a:rect l="l" t="t" r="r" b="b"/>
            <a:pathLst>
              <a:path w="3316500" h="1673251">
                <a:moveTo>
                  <a:pt x="0" y="0"/>
                </a:moveTo>
                <a:moveTo>
                  <a:pt x="0" y="0"/>
                </a:moveTo>
                <a:lnTo>
                  <a:pt x="3316500" y="0"/>
                </a:lnTo>
                <a:lnTo>
                  <a:pt x="3316500" y="1673251"/>
                </a:lnTo>
                <a:lnTo>
                  <a:pt x="0" y="1673251"/>
                </a:lnTo>
                <a:close/>
              </a:path>
            </a:pathLst>
          </a:custGeom>
          <a:solidFill>
            <a:srgbClr val="407AFF">
              <a:alpha val="1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4"/>
          <p:cNvSpPr/>
          <p:nvPr/>
        </p:nvSpPr>
        <p:spPr>
          <a:xfrm rot="-8100000">
            <a:off x="4058668" y="1664903"/>
            <a:ext cx="329184" cy="329184"/>
          </a:xfrm>
          <a:custGeom>
            <a:avLst/>
            <a:gdLst/>
            <a:ahLst/>
            <a:cxnLst/>
            <a:rect l="l" t="t" r="r" b="b"/>
            <a:pathLst>
              <a:path w="329184" h="329184">
                <a:moveTo>
                  <a:pt x="0" y="0"/>
                </a:moveTo>
                <a:moveTo>
                  <a:pt x="0" y="0"/>
                </a:moveTo>
                <a:lnTo>
                  <a:pt x="0" y="329184"/>
                </a:lnTo>
                <a:lnTo>
                  <a:pt x="329184" y="329184"/>
                </a:lnTo>
                <a:close/>
              </a:path>
            </a:pathLst>
          </a:custGeom>
          <a:solidFill>
            <a:srgbClr val="407AFF">
              <a:alpha val="1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5"/>
          <p:cNvSpPr/>
          <p:nvPr/>
        </p:nvSpPr>
        <p:spPr>
          <a:xfrm>
            <a:off x="4792641" y="992869"/>
            <a:ext cx="3316500" cy="1673251"/>
          </a:xfrm>
          <a:custGeom>
            <a:avLst/>
            <a:gdLst/>
            <a:ahLst/>
            <a:cxnLst/>
            <a:rect l="l" t="t" r="r" b="b"/>
            <a:pathLst>
              <a:path w="3316500" h="1673251">
                <a:moveTo>
                  <a:pt x="0" y="0"/>
                </a:moveTo>
                <a:moveTo>
                  <a:pt x="0" y="0"/>
                </a:moveTo>
                <a:lnTo>
                  <a:pt x="3316500" y="0"/>
                </a:lnTo>
                <a:lnTo>
                  <a:pt x="3316500" y="1673251"/>
                </a:lnTo>
                <a:lnTo>
                  <a:pt x="0" y="1673251"/>
                </a:lnTo>
                <a:close/>
              </a:path>
            </a:pathLst>
          </a:custGeom>
          <a:solidFill>
            <a:srgbClr val="6997FF">
              <a:alpha val="1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6"/>
          <p:cNvSpPr/>
          <p:nvPr/>
        </p:nvSpPr>
        <p:spPr>
          <a:xfrm rot="-8100000">
            <a:off x="7944549" y="1664903"/>
            <a:ext cx="329184" cy="329184"/>
          </a:xfrm>
          <a:custGeom>
            <a:avLst/>
            <a:gdLst/>
            <a:ahLst/>
            <a:cxnLst/>
            <a:rect l="l" t="t" r="r" b="b"/>
            <a:pathLst>
              <a:path w="329184" h="329184">
                <a:moveTo>
                  <a:pt x="0" y="0"/>
                </a:moveTo>
                <a:moveTo>
                  <a:pt x="0" y="0"/>
                </a:moveTo>
                <a:lnTo>
                  <a:pt x="0" y="329184"/>
                </a:lnTo>
                <a:lnTo>
                  <a:pt x="329184" y="329184"/>
                </a:lnTo>
                <a:close/>
              </a:path>
            </a:pathLst>
          </a:custGeom>
          <a:solidFill>
            <a:srgbClr val="6997FF">
              <a:alpha val="1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7"/>
          <p:cNvSpPr/>
          <p:nvPr/>
        </p:nvSpPr>
        <p:spPr>
          <a:xfrm rot="-8100000">
            <a:off x="4058668" y="3542411"/>
            <a:ext cx="329184" cy="329184"/>
          </a:xfrm>
          <a:custGeom>
            <a:avLst/>
            <a:gdLst/>
            <a:ahLst/>
            <a:cxnLst/>
            <a:rect l="l" t="t" r="r" b="b"/>
            <a:pathLst>
              <a:path w="329184" h="329184">
                <a:moveTo>
                  <a:pt x="0" y="0"/>
                </a:moveTo>
                <a:moveTo>
                  <a:pt x="0" y="0"/>
                </a:moveTo>
                <a:lnTo>
                  <a:pt x="0" y="329184"/>
                </a:lnTo>
                <a:lnTo>
                  <a:pt x="329184" y="329184"/>
                </a:lnTo>
                <a:close/>
              </a:path>
            </a:pathLst>
          </a:custGeom>
          <a:solidFill>
            <a:srgbClr val="6997FF">
              <a:alpha val="1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8"/>
          <p:cNvSpPr/>
          <p:nvPr/>
        </p:nvSpPr>
        <p:spPr>
          <a:xfrm rot="-8100000">
            <a:off x="7944549" y="3601796"/>
            <a:ext cx="329184" cy="329184"/>
          </a:xfrm>
          <a:custGeom>
            <a:avLst/>
            <a:gdLst/>
            <a:ahLst/>
            <a:cxnLst/>
            <a:rect l="l" t="t" r="r" b="b"/>
            <a:pathLst>
              <a:path w="329184" h="329184">
                <a:moveTo>
                  <a:pt x="0" y="0"/>
                </a:moveTo>
                <a:moveTo>
                  <a:pt x="0" y="0"/>
                </a:moveTo>
                <a:lnTo>
                  <a:pt x="0" y="329184"/>
                </a:lnTo>
                <a:lnTo>
                  <a:pt x="329184" y="329184"/>
                </a:lnTo>
                <a:close/>
              </a:path>
            </a:pathLst>
          </a:custGeom>
          <a:solidFill>
            <a:srgbClr val="407AFF">
              <a:alpha val="1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9"/>
          <p:cNvSpPr/>
          <p:nvPr/>
        </p:nvSpPr>
        <p:spPr>
          <a:xfrm>
            <a:off x="1007177" y="1057558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技术演进的深远影响</a:t>
            </a:r>
            <a:endParaRPr lang="en-US" sz="1440" dirty="0"/>
          </a:p>
        </p:txBody>
      </p:sp>
      <p:sp>
        <p:nvSpPr>
          <p:cNvPr id="14" name="Text 10"/>
          <p:cNvSpPr/>
          <p:nvPr/>
        </p:nvSpPr>
        <p:spPr>
          <a:xfrm>
            <a:off x="1007511" y="1421957"/>
            <a:ext cx="301752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随着技术的不断进步，每一项创新都可能带来行业变革，长远来看，这些变化将重塑我们的生活方式和工作模式。</a:t>
            </a:r>
            <a:endParaRPr lang="en-US" sz="1440" dirty="0"/>
          </a:p>
        </p:txBody>
      </p:sp>
      <p:sp>
        <p:nvSpPr>
          <p:cNvPr id="15" name="Text 11"/>
          <p:cNvSpPr/>
          <p:nvPr/>
        </p:nvSpPr>
        <p:spPr>
          <a:xfrm>
            <a:off x="4893353" y="1057558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6997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环境与可持续性考量</a:t>
            </a:r>
            <a:endParaRPr lang="en-US" sz="1440" dirty="0"/>
          </a:p>
        </p:txBody>
      </p:sp>
      <p:sp>
        <p:nvSpPr>
          <p:cNvPr id="16" name="Text 12"/>
          <p:cNvSpPr/>
          <p:nvPr/>
        </p:nvSpPr>
        <p:spPr>
          <a:xfrm>
            <a:off x="4893237" y="1421266"/>
            <a:ext cx="301752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在追求科技进步的同时，考虑其对环境的影响至关重要，确保技术创新促进可持续发展是我们必须面对的挑战。</a:t>
            </a:r>
            <a:endParaRPr lang="en-US" sz="1440" dirty="0"/>
          </a:p>
        </p:txBody>
      </p:sp>
      <p:sp>
        <p:nvSpPr>
          <p:cNvPr id="17" name="Text 13"/>
          <p:cNvSpPr/>
          <p:nvPr/>
        </p:nvSpPr>
        <p:spPr>
          <a:xfrm>
            <a:off x="1007511" y="2994879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6997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社会伦理与责任</a:t>
            </a:r>
            <a:endParaRPr lang="en-US" sz="1440" dirty="0"/>
          </a:p>
        </p:txBody>
      </p:sp>
      <p:sp>
        <p:nvSpPr>
          <p:cNvPr id="18" name="Text 14"/>
          <p:cNvSpPr/>
          <p:nvPr/>
        </p:nvSpPr>
        <p:spPr>
          <a:xfrm>
            <a:off x="1007177" y="3358422"/>
            <a:ext cx="301752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科技发展不仅要考虑经济效益，还要关注其对社会伦理的影响，确保技术进步符合道德标准，保护个人隐私和数据安全。</a:t>
            </a:r>
            <a:endParaRPr lang="en-US" sz="1440" dirty="0"/>
          </a:p>
        </p:txBody>
      </p:sp>
      <p:sp>
        <p:nvSpPr>
          <p:cNvPr id="19" name="Text 15"/>
          <p:cNvSpPr/>
          <p:nvPr/>
        </p:nvSpPr>
        <p:spPr>
          <a:xfrm>
            <a:off x="4893353" y="2989622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教育与技能适应性</a:t>
            </a:r>
            <a:endParaRPr lang="en-US" sz="1440" dirty="0"/>
          </a:p>
        </p:txBody>
      </p:sp>
      <p:sp>
        <p:nvSpPr>
          <p:cNvPr id="20" name="Text 16"/>
          <p:cNvSpPr/>
          <p:nvPr/>
        </p:nvSpPr>
        <p:spPr>
          <a:xfrm>
            <a:off x="4893098" y="3363680"/>
            <a:ext cx="301752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新技术的出现要求劳动力不断更新知识和技能，教育体系需要适应这一变化，培养未来所需的人才。</a:t>
            </a:r>
            <a:endParaRPr lang="en-US" sz="14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0828" y="1859596"/>
            <a:ext cx="1627924" cy="11338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7488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2139785" y="2205990"/>
            <a:ext cx="3648781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第三选择的挑战</a:t>
            </a:r>
            <a:endParaRPr lang="en-US" sz="14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75" y="240600"/>
            <a:ext cx="403293" cy="40329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16492" y="195358"/>
            <a:ext cx="7550190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决策困难</a:t>
            </a:r>
            <a:endParaRPr lang="en-US" sz="1440" dirty="0"/>
          </a:p>
        </p:txBody>
      </p:sp>
      <p:sp>
        <p:nvSpPr>
          <p:cNvPr id="5" name="Shape 1"/>
          <p:cNvSpPr/>
          <p:nvPr/>
        </p:nvSpPr>
        <p:spPr>
          <a:xfrm>
            <a:off x="2213394" y="1764608"/>
            <a:ext cx="1554569" cy="2370998"/>
          </a:xfrm>
          <a:custGeom>
            <a:avLst/>
            <a:gdLst/>
            <a:ahLst/>
            <a:cxnLst/>
            <a:rect l="l" t="t" r="r" b="b"/>
            <a:pathLst>
              <a:path w="1554569" h="2370998">
                <a:moveTo>
                  <a:pt x="194321" y="0"/>
                </a:moveTo>
                <a:moveTo>
                  <a:pt x="194321" y="0"/>
                </a:moveTo>
                <a:lnTo>
                  <a:pt x="1360248" y="0"/>
                </a:lnTo>
                <a:quadBezTo>
                  <a:pt x="1554569" y="0"/>
                  <a:pt x="1554569" y="194321"/>
                </a:quadBezTo>
                <a:lnTo>
                  <a:pt x="1554569" y="2176677"/>
                </a:lnTo>
                <a:quadBezTo>
                  <a:pt x="1554569" y="2370998"/>
                  <a:pt x="1360248" y="2370998"/>
                </a:quadBezTo>
                <a:lnTo>
                  <a:pt x="194321" y="2370998"/>
                </a:lnTo>
                <a:quadBezTo>
                  <a:pt x="0" y="2370998"/>
                  <a:pt x="0" y="2176677"/>
                </a:quadBezTo>
                <a:lnTo>
                  <a:pt x="0" y="194321"/>
                </a:lnTo>
                <a:quadBezTo>
                  <a:pt x="0" y="0"/>
                  <a:pt x="194321" y="0"/>
                </a:quadBezTo>
                <a:close/>
              </a:path>
            </a:pathLst>
          </a:custGeom>
          <a:solidFill>
            <a:srgbClr val="407AFF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2"/>
          <p:cNvSpPr/>
          <p:nvPr/>
        </p:nvSpPr>
        <p:spPr>
          <a:xfrm>
            <a:off x="5376037" y="1764608"/>
            <a:ext cx="1554569" cy="2370998"/>
          </a:xfrm>
          <a:custGeom>
            <a:avLst/>
            <a:gdLst/>
            <a:ahLst/>
            <a:cxnLst/>
            <a:rect l="l" t="t" r="r" b="b"/>
            <a:pathLst>
              <a:path w="1554569" h="2370998">
                <a:moveTo>
                  <a:pt x="194321" y="0"/>
                </a:moveTo>
                <a:moveTo>
                  <a:pt x="194321" y="0"/>
                </a:moveTo>
                <a:lnTo>
                  <a:pt x="1360248" y="0"/>
                </a:lnTo>
                <a:quadBezTo>
                  <a:pt x="1554569" y="0"/>
                  <a:pt x="1554569" y="194321"/>
                </a:quadBezTo>
                <a:lnTo>
                  <a:pt x="1554569" y="2176677"/>
                </a:lnTo>
                <a:quadBezTo>
                  <a:pt x="1554569" y="2370998"/>
                  <a:pt x="1360248" y="2370998"/>
                </a:quadBezTo>
                <a:lnTo>
                  <a:pt x="194321" y="2370998"/>
                </a:lnTo>
                <a:quadBezTo>
                  <a:pt x="0" y="2370998"/>
                  <a:pt x="0" y="2176677"/>
                </a:quadBezTo>
                <a:lnTo>
                  <a:pt x="0" y="194321"/>
                </a:lnTo>
                <a:quadBezTo>
                  <a:pt x="0" y="0"/>
                  <a:pt x="194321" y="0"/>
                </a:quadBezTo>
                <a:close/>
              </a:path>
            </a:pathLst>
          </a:custGeom>
          <a:solidFill>
            <a:srgbClr val="407AFF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3"/>
          <p:cNvSpPr/>
          <p:nvPr/>
        </p:nvSpPr>
        <p:spPr>
          <a:xfrm>
            <a:off x="3794715" y="1764608"/>
            <a:ext cx="1554569" cy="2370998"/>
          </a:xfrm>
          <a:custGeom>
            <a:avLst/>
            <a:gdLst/>
            <a:ahLst/>
            <a:cxnLst/>
            <a:rect l="l" t="t" r="r" b="b"/>
            <a:pathLst>
              <a:path w="1554569" h="2370998">
                <a:moveTo>
                  <a:pt x="194321" y="0"/>
                </a:moveTo>
                <a:moveTo>
                  <a:pt x="194321" y="0"/>
                </a:moveTo>
                <a:lnTo>
                  <a:pt x="1360248" y="0"/>
                </a:lnTo>
                <a:quadBezTo>
                  <a:pt x="1554569" y="0"/>
                  <a:pt x="1554569" y="194321"/>
                </a:quadBezTo>
                <a:lnTo>
                  <a:pt x="1554569" y="2176677"/>
                </a:lnTo>
                <a:quadBezTo>
                  <a:pt x="1554569" y="2370998"/>
                  <a:pt x="1360248" y="2370998"/>
                </a:quadBezTo>
                <a:lnTo>
                  <a:pt x="194321" y="2370998"/>
                </a:lnTo>
                <a:quadBezTo>
                  <a:pt x="0" y="2370998"/>
                  <a:pt x="0" y="2176677"/>
                </a:quadBezTo>
                <a:lnTo>
                  <a:pt x="0" y="194321"/>
                </a:lnTo>
                <a:quadBezTo>
                  <a:pt x="0" y="0"/>
                  <a:pt x="194321" y="0"/>
                </a:quadBezTo>
                <a:close/>
              </a:path>
            </a:pathLst>
          </a:custGeom>
          <a:solidFill>
            <a:srgbClr val="6997FF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4"/>
          <p:cNvSpPr/>
          <p:nvPr/>
        </p:nvSpPr>
        <p:spPr>
          <a:xfrm>
            <a:off x="2221401" y="1429089"/>
            <a:ext cx="1538554" cy="715773"/>
          </a:xfrm>
          <a:custGeom>
            <a:avLst/>
            <a:gdLst/>
            <a:ahLst/>
            <a:cxnLst/>
            <a:rect l="l" t="t" r="r" b="b"/>
            <a:pathLst>
              <a:path w="1538554" h="715773">
                <a:moveTo>
                  <a:pt x="0" y="0"/>
                </a:moveTo>
                <a:moveTo>
                  <a:pt x="0" y="0"/>
                </a:moveTo>
                <a:lnTo>
                  <a:pt x="1538554" y="0"/>
                </a:lnTo>
                <a:lnTo>
                  <a:pt x="1538554" y="715773"/>
                </a:lnTo>
                <a:lnTo>
                  <a:pt x="0" y="715773"/>
                </a:lnTo>
                <a:close/>
              </a:path>
            </a:pathLst>
          </a:custGeom>
          <a:solidFill>
            <a:srgbClr val="407A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5"/>
          <p:cNvSpPr/>
          <p:nvPr/>
        </p:nvSpPr>
        <p:spPr>
          <a:xfrm>
            <a:off x="3802742" y="1429089"/>
            <a:ext cx="1538554" cy="715773"/>
          </a:xfrm>
          <a:custGeom>
            <a:avLst/>
            <a:gdLst/>
            <a:ahLst/>
            <a:cxnLst/>
            <a:rect l="l" t="t" r="r" b="b"/>
            <a:pathLst>
              <a:path w="1538554" h="715773">
                <a:moveTo>
                  <a:pt x="0" y="0"/>
                </a:moveTo>
                <a:moveTo>
                  <a:pt x="0" y="0"/>
                </a:moveTo>
                <a:lnTo>
                  <a:pt x="1538554" y="0"/>
                </a:lnTo>
                <a:lnTo>
                  <a:pt x="1538554" y="715773"/>
                </a:lnTo>
                <a:lnTo>
                  <a:pt x="0" y="715773"/>
                </a:lnTo>
                <a:close/>
              </a:path>
            </a:pathLst>
          </a:custGeom>
          <a:solidFill>
            <a:srgbClr val="407A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6"/>
          <p:cNvSpPr/>
          <p:nvPr/>
        </p:nvSpPr>
        <p:spPr>
          <a:xfrm>
            <a:off x="5384082" y="1429089"/>
            <a:ext cx="1538554" cy="715773"/>
          </a:xfrm>
          <a:custGeom>
            <a:avLst/>
            <a:gdLst/>
            <a:ahLst/>
            <a:cxnLst/>
            <a:rect l="l" t="t" r="r" b="b"/>
            <a:pathLst>
              <a:path w="1538554" h="715773">
                <a:moveTo>
                  <a:pt x="0" y="0"/>
                </a:moveTo>
                <a:moveTo>
                  <a:pt x="0" y="0"/>
                </a:moveTo>
                <a:lnTo>
                  <a:pt x="1538554" y="0"/>
                </a:lnTo>
                <a:lnTo>
                  <a:pt x="1538554" y="715773"/>
                </a:lnTo>
                <a:lnTo>
                  <a:pt x="0" y="715773"/>
                </a:lnTo>
                <a:close/>
              </a:path>
            </a:pathLst>
          </a:custGeom>
          <a:solidFill>
            <a:srgbClr val="407A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7"/>
          <p:cNvSpPr/>
          <p:nvPr/>
        </p:nvSpPr>
        <p:spPr>
          <a:xfrm rot="5400000">
            <a:off x="6453030" y="1385628"/>
            <a:ext cx="955153" cy="757960"/>
          </a:xfrm>
          <a:custGeom>
            <a:avLst/>
            <a:gdLst/>
            <a:ahLst/>
            <a:cxnLst/>
            <a:rect l="l" t="t" r="r" b="b"/>
            <a:pathLst>
              <a:path w="955153" h="757960">
                <a:moveTo>
                  <a:pt x="0" y="0"/>
                </a:moveTo>
                <a:moveTo>
                  <a:pt x="0" y="0"/>
                </a:moveTo>
                <a:cubicBezTo>
                  <a:pt x="382061" y="75796"/>
                  <a:pt x="573092" y="75796"/>
                  <a:pt x="955153" y="0"/>
                </a:cubicBezTo>
                <a:cubicBezTo>
                  <a:pt x="859638" y="303184"/>
                  <a:pt x="859638" y="454776"/>
                  <a:pt x="955153" y="757960"/>
                </a:cubicBezTo>
                <a:cubicBezTo>
                  <a:pt x="382061" y="682164"/>
                  <a:pt x="573092" y="682164"/>
                  <a:pt x="0" y="757960"/>
                </a:cubicBezTo>
                <a:cubicBezTo>
                  <a:pt x="95515" y="454776"/>
                  <a:pt x="95515" y="303184"/>
                  <a:pt x="0" y="0"/>
                </a:cubicBezTo>
                <a:close/>
              </a:path>
            </a:pathLst>
          </a:custGeom>
          <a:solidFill>
            <a:srgbClr val="407A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8"/>
          <p:cNvSpPr/>
          <p:nvPr/>
        </p:nvSpPr>
        <p:spPr>
          <a:xfrm rot="5400000">
            <a:off x="1735817" y="1385628"/>
            <a:ext cx="955153" cy="757960"/>
          </a:xfrm>
          <a:custGeom>
            <a:avLst/>
            <a:gdLst/>
            <a:ahLst/>
            <a:cxnLst/>
            <a:rect l="l" t="t" r="r" b="b"/>
            <a:pathLst>
              <a:path w="955153" h="757960">
                <a:moveTo>
                  <a:pt x="0" y="0"/>
                </a:moveTo>
                <a:moveTo>
                  <a:pt x="0" y="0"/>
                </a:moveTo>
                <a:cubicBezTo>
                  <a:pt x="382061" y="75796"/>
                  <a:pt x="573092" y="75796"/>
                  <a:pt x="955153" y="0"/>
                </a:cubicBezTo>
                <a:cubicBezTo>
                  <a:pt x="859638" y="303184"/>
                  <a:pt x="859638" y="454776"/>
                  <a:pt x="955153" y="757960"/>
                </a:cubicBezTo>
                <a:cubicBezTo>
                  <a:pt x="382061" y="682164"/>
                  <a:pt x="573092" y="682164"/>
                  <a:pt x="0" y="757960"/>
                </a:cubicBezTo>
                <a:cubicBezTo>
                  <a:pt x="95515" y="454776"/>
                  <a:pt x="95515" y="303184"/>
                  <a:pt x="0" y="0"/>
                </a:cubicBezTo>
                <a:close/>
              </a:path>
            </a:pathLst>
          </a:custGeom>
          <a:solidFill>
            <a:srgbClr val="407A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9"/>
          <p:cNvSpPr/>
          <p:nvPr/>
        </p:nvSpPr>
        <p:spPr>
          <a:xfrm>
            <a:off x="2236267" y="2144862"/>
            <a:ext cx="1522476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决策困难的定义</a:t>
            </a:r>
            <a:endParaRPr lang="en-US" sz="1440" dirty="0"/>
          </a:p>
        </p:txBody>
      </p:sp>
      <p:sp>
        <p:nvSpPr>
          <p:cNvPr id="14" name="Text 10"/>
          <p:cNvSpPr/>
          <p:nvPr/>
        </p:nvSpPr>
        <p:spPr>
          <a:xfrm>
            <a:off x="2221401" y="2627986"/>
            <a:ext cx="1522476" cy="123444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决策困难，即在面对多种选择时，由于信息不足或利弊权衡复杂，导致无法迅速做出最优决策的困境。</a:t>
            </a:r>
            <a:endParaRPr lang="en-US" sz="1440" dirty="0"/>
          </a:p>
        </p:txBody>
      </p:sp>
      <p:sp>
        <p:nvSpPr>
          <p:cNvPr id="15" name="Text 11"/>
          <p:cNvSpPr/>
          <p:nvPr/>
        </p:nvSpPr>
        <p:spPr>
          <a:xfrm>
            <a:off x="3817608" y="2144862"/>
            <a:ext cx="1522476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决策困难的成因</a:t>
            </a:r>
            <a:endParaRPr lang="en-US" sz="1440" dirty="0"/>
          </a:p>
        </p:txBody>
      </p:sp>
      <p:sp>
        <p:nvSpPr>
          <p:cNvPr id="16" name="Text 12"/>
          <p:cNvSpPr/>
          <p:nvPr/>
        </p:nvSpPr>
        <p:spPr>
          <a:xfrm>
            <a:off x="3802742" y="2627986"/>
            <a:ext cx="1522476" cy="123444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决策困难主要源于信息过载、选择过多以及对未来结果的不确定性，这些因素共同作用，增加了决策的难度。</a:t>
            </a:r>
            <a:endParaRPr lang="en-US" sz="1440" dirty="0"/>
          </a:p>
        </p:txBody>
      </p:sp>
      <p:sp>
        <p:nvSpPr>
          <p:cNvPr id="17" name="Text 13"/>
          <p:cNvSpPr/>
          <p:nvPr/>
        </p:nvSpPr>
        <p:spPr>
          <a:xfrm>
            <a:off x="5398948" y="2144862"/>
            <a:ext cx="1522476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决策困难的影响</a:t>
            </a:r>
            <a:endParaRPr lang="en-US" sz="1440" dirty="0"/>
          </a:p>
        </p:txBody>
      </p:sp>
      <p:sp>
        <p:nvSpPr>
          <p:cNvPr id="18" name="Text 14"/>
          <p:cNvSpPr/>
          <p:nvPr/>
        </p:nvSpPr>
        <p:spPr>
          <a:xfrm>
            <a:off x="5384082" y="2627986"/>
            <a:ext cx="1522476" cy="123444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决策困难可能导致决策延迟、机会丧失，甚至引发焦虑和压力，对个人和组织的效率与福祉产生负面影响。</a:t>
            </a:r>
            <a:endParaRPr lang="en-US" sz="1440" dirty="0"/>
          </a:p>
        </p:txBody>
      </p:sp>
      <p:sp>
        <p:nvSpPr>
          <p:cNvPr id="19" name="Text 15"/>
          <p:cNvSpPr/>
          <p:nvPr/>
        </p:nvSpPr>
        <p:spPr>
          <a:xfrm>
            <a:off x="2245487" y="1558376"/>
            <a:ext cx="1522476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20" name="Text 16"/>
          <p:cNvSpPr/>
          <p:nvPr/>
        </p:nvSpPr>
        <p:spPr>
          <a:xfrm>
            <a:off x="3802742" y="1558376"/>
            <a:ext cx="1546543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21" name="Text 17"/>
          <p:cNvSpPr/>
          <p:nvPr/>
        </p:nvSpPr>
        <p:spPr>
          <a:xfrm>
            <a:off x="5376037" y="1558376"/>
            <a:ext cx="1546543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75" y="240600"/>
            <a:ext cx="403293" cy="40329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16492" y="195358"/>
            <a:ext cx="7550190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可能的后悔</a:t>
            </a:r>
            <a:endParaRPr lang="en-US" sz="1440" dirty="0"/>
          </a:p>
        </p:txBody>
      </p:sp>
      <p:sp>
        <p:nvSpPr>
          <p:cNvPr id="5" name="Shape 1"/>
          <p:cNvSpPr/>
          <p:nvPr/>
        </p:nvSpPr>
        <p:spPr>
          <a:xfrm>
            <a:off x="4750782" y="3758153"/>
            <a:ext cx="3224944" cy="0"/>
          </a:xfrm>
          <a:custGeom>
            <a:avLst/>
            <a:gdLst/>
            <a:ahLst/>
            <a:cxnLst/>
            <a:rect l="l" t="t" r="r" b="b"/>
            <a:pathLst>
              <a:path w="3224944">
                <a:moveTo>
                  <a:pt x="0" y="0"/>
                </a:moveTo>
                <a:moveTo>
                  <a:pt x="0" y="0"/>
                </a:moveTo>
                <a:lnTo>
                  <a:pt x="3224944" y="0"/>
                </a:lnTo>
              </a:path>
            </a:pathLst>
          </a:custGeom>
          <a:noFill/>
          <a:ln w="19050">
            <a:solidFill>
              <a:srgbClr val="6997F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2"/>
          <p:cNvSpPr/>
          <p:nvPr/>
        </p:nvSpPr>
        <p:spPr>
          <a:xfrm>
            <a:off x="4127606" y="3000614"/>
            <a:ext cx="526856" cy="826427"/>
          </a:xfrm>
          <a:custGeom>
            <a:avLst/>
            <a:gdLst/>
            <a:ahLst/>
            <a:cxnLst/>
            <a:rect l="l" t="t" r="r" b="b"/>
            <a:pathLst>
              <a:path w="526856" h="826427">
                <a:moveTo>
                  <a:pt x="0" y="0"/>
                </a:moveTo>
                <a:moveTo>
                  <a:pt x="0" y="0"/>
                </a:moveTo>
                <a:lnTo>
                  <a:pt x="526856" y="826427"/>
                </a:lnTo>
              </a:path>
            </a:pathLst>
          </a:custGeom>
          <a:noFill/>
          <a:ln w="19050">
            <a:solidFill>
              <a:srgbClr val="6997F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Shape 3"/>
          <p:cNvSpPr/>
          <p:nvPr/>
        </p:nvSpPr>
        <p:spPr>
          <a:xfrm>
            <a:off x="590704" y="1286795"/>
            <a:ext cx="556517" cy="556517"/>
          </a:xfrm>
          <a:custGeom>
            <a:avLst/>
            <a:gdLst/>
            <a:ahLst/>
            <a:cxnLst/>
            <a:rect l="l" t="t" r="r" b="b"/>
            <a:pathLst>
              <a:path w="556517" h="556517">
                <a:moveTo>
                  <a:pt x="0" y="0"/>
                </a:moveTo>
                <a:moveTo>
                  <a:pt x="0" y="0"/>
                </a:moveTo>
                <a:lnTo>
                  <a:pt x="556517" y="0"/>
                </a:lnTo>
                <a:lnTo>
                  <a:pt x="556517" y="556517"/>
                </a:lnTo>
                <a:lnTo>
                  <a:pt x="0" y="556517"/>
                </a:lnTo>
                <a:close/>
              </a:path>
            </a:pathLst>
          </a:custGeom>
          <a:solidFill>
            <a:srgbClr val="407A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4"/>
          <p:cNvSpPr/>
          <p:nvPr/>
        </p:nvSpPr>
        <p:spPr>
          <a:xfrm>
            <a:off x="1147221" y="1565054"/>
            <a:ext cx="2868202" cy="0"/>
          </a:xfrm>
          <a:custGeom>
            <a:avLst/>
            <a:gdLst/>
            <a:ahLst/>
            <a:cxnLst/>
            <a:rect l="l" t="t" r="r" b="b"/>
            <a:pathLst>
              <a:path w="2868202">
                <a:moveTo>
                  <a:pt x="0" y="0"/>
                </a:moveTo>
                <a:moveTo>
                  <a:pt x="0" y="0"/>
                </a:moveTo>
                <a:lnTo>
                  <a:pt x="2868202" y="0"/>
                </a:lnTo>
              </a:path>
            </a:pathLst>
          </a:custGeom>
          <a:noFill/>
          <a:ln w="19050">
            <a:solidFill>
              <a:srgbClr val="407AF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Shape 5"/>
          <p:cNvSpPr/>
          <p:nvPr/>
        </p:nvSpPr>
        <p:spPr>
          <a:xfrm>
            <a:off x="4013189" y="1468734"/>
            <a:ext cx="192640" cy="192640"/>
          </a:xfrm>
          <a:custGeom>
            <a:avLst/>
            <a:gdLst/>
            <a:ahLst/>
            <a:cxnLst/>
            <a:rect l="l" t="t" r="r" b="b"/>
            <a:pathLst>
              <a:path w="192640" h="192640">
                <a:moveTo>
                  <a:pt x="0" y="0"/>
                </a:moveTo>
                <a:moveTo>
                  <a:pt x="0" y="0"/>
                </a:moveTo>
                <a:lnTo>
                  <a:pt x="192640" y="0"/>
                </a:lnTo>
                <a:lnTo>
                  <a:pt x="192640" y="192640"/>
                </a:lnTo>
                <a:lnTo>
                  <a:pt x="0" y="192640"/>
                </a:lnTo>
                <a:close/>
              </a:path>
            </a:pathLst>
          </a:custGeom>
          <a:solidFill>
            <a:srgbClr val="407A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6"/>
          <p:cNvSpPr/>
          <p:nvPr/>
        </p:nvSpPr>
        <p:spPr>
          <a:xfrm>
            <a:off x="4120662" y="1582177"/>
            <a:ext cx="527978" cy="706348"/>
          </a:xfrm>
          <a:custGeom>
            <a:avLst/>
            <a:gdLst/>
            <a:ahLst/>
            <a:cxnLst/>
            <a:rect l="l" t="t" r="r" b="b"/>
            <a:pathLst>
              <a:path w="527978" h="706348">
                <a:moveTo>
                  <a:pt x="0" y="0"/>
                </a:moveTo>
                <a:moveTo>
                  <a:pt x="0" y="0"/>
                </a:moveTo>
                <a:lnTo>
                  <a:pt x="527978" y="706348"/>
                </a:lnTo>
              </a:path>
            </a:pathLst>
          </a:custGeom>
          <a:noFill/>
          <a:ln w="19050">
            <a:solidFill>
              <a:srgbClr val="407AF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7"/>
          <p:cNvSpPr/>
          <p:nvPr/>
        </p:nvSpPr>
        <p:spPr>
          <a:xfrm>
            <a:off x="4558141" y="2180904"/>
            <a:ext cx="192640" cy="192640"/>
          </a:xfrm>
          <a:custGeom>
            <a:avLst/>
            <a:gdLst/>
            <a:ahLst/>
            <a:cxnLst/>
            <a:rect l="l" t="t" r="r" b="b"/>
            <a:pathLst>
              <a:path w="192640" h="192640">
                <a:moveTo>
                  <a:pt x="0" y="0"/>
                </a:moveTo>
                <a:moveTo>
                  <a:pt x="0" y="0"/>
                </a:moveTo>
                <a:lnTo>
                  <a:pt x="192640" y="0"/>
                </a:lnTo>
                <a:lnTo>
                  <a:pt x="192640" y="192640"/>
                </a:lnTo>
                <a:lnTo>
                  <a:pt x="0" y="192640"/>
                </a:lnTo>
                <a:close/>
              </a:path>
            </a:pathLst>
          </a:custGeom>
          <a:solidFill>
            <a:srgbClr val="407A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8"/>
          <p:cNvSpPr/>
          <p:nvPr/>
        </p:nvSpPr>
        <p:spPr>
          <a:xfrm>
            <a:off x="4106392" y="2259986"/>
            <a:ext cx="549382" cy="777697"/>
          </a:xfrm>
          <a:custGeom>
            <a:avLst/>
            <a:gdLst/>
            <a:ahLst/>
            <a:cxnLst/>
            <a:rect l="l" t="t" r="r" b="b"/>
            <a:pathLst>
              <a:path w="549382" h="777697">
                <a:moveTo>
                  <a:pt x="549382" y="0"/>
                </a:moveTo>
                <a:moveTo>
                  <a:pt x="549382" y="0"/>
                </a:moveTo>
                <a:lnTo>
                  <a:pt x="0" y="777697"/>
                </a:lnTo>
              </a:path>
            </a:pathLst>
          </a:custGeom>
          <a:noFill/>
          <a:ln w="19050">
            <a:solidFill>
              <a:srgbClr val="407AF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9"/>
          <p:cNvSpPr/>
          <p:nvPr/>
        </p:nvSpPr>
        <p:spPr>
          <a:xfrm>
            <a:off x="4013189" y="2919810"/>
            <a:ext cx="192640" cy="192640"/>
          </a:xfrm>
          <a:custGeom>
            <a:avLst/>
            <a:gdLst/>
            <a:ahLst/>
            <a:cxnLst/>
            <a:rect l="l" t="t" r="r" b="b"/>
            <a:pathLst>
              <a:path w="192640" h="192640">
                <a:moveTo>
                  <a:pt x="0" y="0"/>
                </a:moveTo>
                <a:moveTo>
                  <a:pt x="0" y="0"/>
                </a:moveTo>
                <a:lnTo>
                  <a:pt x="192640" y="0"/>
                </a:lnTo>
                <a:lnTo>
                  <a:pt x="192640" y="192640"/>
                </a:lnTo>
                <a:lnTo>
                  <a:pt x="0" y="192640"/>
                </a:lnTo>
                <a:close/>
              </a:path>
            </a:pathLst>
          </a:custGeom>
          <a:solidFill>
            <a:srgbClr val="6997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0"/>
          <p:cNvSpPr/>
          <p:nvPr/>
        </p:nvSpPr>
        <p:spPr>
          <a:xfrm>
            <a:off x="4750782" y="2277224"/>
            <a:ext cx="3224944" cy="0"/>
          </a:xfrm>
          <a:custGeom>
            <a:avLst/>
            <a:gdLst/>
            <a:ahLst/>
            <a:cxnLst/>
            <a:rect l="l" t="t" r="r" b="b"/>
            <a:pathLst>
              <a:path w="3224944">
                <a:moveTo>
                  <a:pt x="0" y="0"/>
                </a:moveTo>
                <a:moveTo>
                  <a:pt x="0" y="0"/>
                </a:moveTo>
                <a:lnTo>
                  <a:pt x="3224944" y="0"/>
                </a:lnTo>
              </a:path>
            </a:pathLst>
          </a:custGeom>
          <a:noFill/>
          <a:ln w="19050">
            <a:solidFill>
              <a:srgbClr val="407AF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1"/>
          <p:cNvSpPr/>
          <p:nvPr/>
        </p:nvSpPr>
        <p:spPr>
          <a:xfrm>
            <a:off x="7852650" y="2023110"/>
            <a:ext cx="556517" cy="556517"/>
          </a:xfrm>
          <a:custGeom>
            <a:avLst/>
            <a:gdLst/>
            <a:ahLst/>
            <a:cxnLst/>
            <a:rect l="l" t="t" r="r" b="b"/>
            <a:pathLst>
              <a:path w="556517" h="556517">
                <a:moveTo>
                  <a:pt x="0" y="0"/>
                </a:moveTo>
                <a:moveTo>
                  <a:pt x="0" y="0"/>
                </a:moveTo>
                <a:lnTo>
                  <a:pt x="556517" y="0"/>
                </a:lnTo>
                <a:lnTo>
                  <a:pt x="556517" y="556517"/>
                </a:lnTo>
                <a:lnTo>
                  <a:pt x="0" y="556517"/>
                </a:lnTo>
                <a:close/>
              </a:path>
            </a:pathLst>
          </a:custGeom>
          <a:solidFill>
            <a:srgbClr val="407A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2"/>
          <p:cNvSpPr/>
          <p:nvPr/>
        </p:nvSpPr>
        <p:spPr>
          <a:xfrm>
            <a:off x="1147221" y="3016130"/>
            <a:ext cx="2868202" cy="0"/>
          </a:xfrm>
          <a:custGeom>
            <a:avLst/>
            <a:gdLst/>
            <a:ahLst/>
            <a:cxnLst/>
            <a:rect l="l" t="t" r="r" b="b"/>
            <a:pathLst>
              <a:path w="2868202">
                <a:moveTo>
                  <a:pt x="0" y="0"/>
                </a:moveTo>
                <a:moveTo>
                  <a:pt x="0" y="0"/>
                </a:moveTo>
                <a:lnTo>
                  <a:pt x="2868202" y="0"/>
                </a:lnTo>
              </a:path>
            </a:pathLst>
          </a:custGeom>
          <a:noFill/>
          <a:ln w="19050">
            <a:solidFill>
              <a:srgbClr val="6997F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3"/>
          <p:cNvSpPr/>
          <p:nvPr/>
        </p:nvSpPr>
        <p:spPr>
          <a:xfrm>
            <a:off x="590704" y="2737872"/>
            <a:ext cx="556517" cy="556517"/>
          </a:xfrm>
          <a:custGeom>
            <a:avLst/>
            <a:gdLst/>
            <a:ahLst/>
            <a:cxnLst/>
            <a:rect l="l" t="t" r="r" b="b"/>
            <a:pathLst>
              <a:path w="556517" h="556517">
                <a:moveTo>
                  <a:pt x="0" y="0"/>
                </a:moveTo>
                <a:moveTo>
                  <a:pt x="0" y="0"/>
                </a:moveTo>
                <a:lnTo>
                  <a:pt x="556517" y="0"/>
                </a:lnTo>
                <a:lnTo>
                  <a:pt x="556517" y="556517"/>
                </a:lnTo>
                <a:lnTo>
                  <a:pt x="0" y="556517"/>
                </a:lnTo>
                <a:close/>
              </a:path>
            </a:pathLst>
          </a:custGeom>
          <a:solidFill>
            <a:srgbClr val="6997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4"/>
          <p:cNvSpPr/>
          <p:nvPr/>
        </p:nvSpPr>
        <p:spPr>
          <a:xfrm>
            <a:off x="7861794" y="3479894"/>
            <a:ext cx="556517" cy="556517"/>
          </a:xfrm>
          <a:custGeom>
            <a:avLst/>
            <a:gdLst/>
            <a:ahLst/>
            <a:cxnLst/>
            <a:rect l="l" t="t" r="r" b="b"/>
            <a:pathLst>
              <a:path w="556517" h="556517">
                <a:moveTo>
                  <a:pt x="0" y="0"/>
                </a:moveTo>
                <a:moveTo>
                  <a:pt x="0" y="0"/>
                </a:moveTo>
                <a:lnTo>
                  <a:pt x="556517" y="0"/>
                </a:lnTo>
                <a:lnTo>
                  <a:pt x="556517" y="556517"/>
                </a:lnTo>
                <a:lnTo>
                  <a:pt x="0" y="556517"/>
                </a:lnTo>
                <a:close/>
              </a:path>
            </a:pathLst>
          </a:custGeom>
          <a:solidFill>
            <a:srgbClr val="6997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15"/>
          <p:cNvSpPr/>
          <p:nvPr/>
        </p:nvSpPr>
        <p:spPr>
          <a:xfrm>
            <a:off x="4558141" y="3661832"/>
            <a:ext cx="192640" cy="192640"/>
          </a:xfrm>
          <a:custGeom>
            <a:avLst/>
            <a:gdLst/>
            <a:ahLst/>
            <a:cxnLst/>
            <a:rect l="l" t="t" r="r" b="b"/>
            <a:pathLst>
              <a:path w="192640" h="192640">
                <a:moveTo>
                  <a:pt x="0" y="0"/>
                </a:moveTo>
                <a:moveTo>
                  <a:pt x="0" y="0"/>
                </a:moveTo>
                <a:lnTo>
                  <a:pt x="192640" y="0"/>
                </a:lnTo>
                <a:lnTo>
                  <a:pt x="192640" y="192640"/>
                </a:lnTo>
                <a:lnTo>
                  <a:pt x="0" y="192640"/>
                </a:lnTo>
                <a:close/>
              </a:path>
            </a:pathLst>
          </a:custGeom>
          <a:solidFill>
            <a:srgbClr val="6997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Text 16"/>
          <p:cNvSpPr/>
          <p:nvPr/>
        </p:nvSpPr>
        <p:spPr>
          <a:xfrm>
            <a:off x="7852650" y="1998332"/>
            <a:ext cx="556517" cy="5943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21" name="Text 17"/>
          <p:cNvSpPr/>
          <p:nvPr/>
        </p:nvSpPr>
        <p:spPr>
          <a:xfrm>
            <a:off x="7852650" y="3442051"/>
            <a:ext cx="556517" cy="5943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440" dirty="0"/>
          </a:p>
        </p:txBody>
      </p:sp>
      <p:sp>
        <p:nvSpPr>
          <p:cNvPr id="22" name="Text 18"/>
          <p:cNvSpPr/>
          <p:nvPr/>
        </p:nvSpPr>
        <p:spPr>
          <a:xfrm>
            <a:off x="590704" y="2709806"/>
            <a:ext cx="556517" cy="5943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23" name="Text 19"/>
          <p:cNvSpPr/>
          <p:nvPr/>
        </p:nvSpPr>
        <p:spPr>
          <a:xfrm>
            <a:off x="1165509" y="1030763"/>
            <a:ext cx="284768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决策的复杂性</a:t>
            </a:r>
            <a:endParaRPr lang="en-US" sz="1440" dirty="0"/>
          </a:p>
        </p:txBody>
      </p:sp>
      <p:sp>
        <p:nvSpPr>
          <p:cNvPr id="24" name="Text 20"/>
          <p:cNvSpPr/>
          <p:nvPr/>
        </p:nvSpPr>
        <p:spPr>
          <a:xfrm>
            <a:off x="1165509" y="1532416"/>
            <a:ext cx="2847680" cy="8138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在科技领域，每一个选择都伴随着复杂的决策过程。科技爱好者需权衡利弊，考虑长远影响，以减少未来可能的后悔。</a:t>
            </a:r>
            <a:endParaRPr lang="en-US" sz="1440" dirty="0"/>
          </a:p>
        </p:txBody>
      </p:sp>
      <p:sp>
        <p:nvSpPr>
          <p:cNvPr id="25" name="Text 21"/>
          <p:cNvSpPr/>
          <p:nvPr/>
        </p:nvSpPr>
        <p:spPr>
          <a:xfrm>
            <a:off x="4654462" y="1742728"/>
            <a:ext cx="2943145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技术迭代速度</a:t>
            </a:r>
            <a:endParaRPr lang="en-US" sz="1440" dirty="0"/>
          </a:p>
        </p:txBody>
      </p:sp>
      <p:sp>
        <p:nvSpPr>
          <p:cNvPr id="26" name="Text 22"/>
          <p:cNvSpPr/>
          <p:nvPr/>
        </p:nvSpPr>
        <p:spPr>
          <a:xfrm>
            <a:off x="4654462" y="2249792"/>
            <a:ext cx="2943145" cy="8138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科技发展日新月异，新技术层出不穷。科技爱好者在选择技术路径时，需警惕快速迭代带来的过时风险，避免未来后悔。</a:t>
            </a:r>
            <a:endParaRPr lang="en-US" sz="1440" dirty="0"/>
          </a:p>
        </p:txBody>
      </p:sp>
      <p:sp>
        <p:nvSpPr>
          <p:cNvPr id="27" name="Text 23"/>
          <p:cNvSpPr/>
          <p:nvPr/>
        </p:nvSpPr>
        <p:spPr>
          <a:xfrm>
            <a:off x="1165509" y="2490042"/>
            <a:ext cx="284768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6997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投资与回报</a:t>
            </a:r>
            <a:endParaRPr lang="en-US" sz="1440" dirty="0"/>
          </a:p>
        </p:txBody>
      </p:sp>
      <p:sp>
        <p:nvSpPr>
          <p:cNvPr id="28" name="Text 24"/>
          <p:cNvSpPr/>
          <p:nvPr/>
        </p:nvSpPr>
        <p:spPr>
          <a:xfrm>
            <a:off x="1147221" y="3016130"/>
            <a:ext cx="2856824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科技项目往往需要大量投入，包括时间、金钱和精力。科技爱好者在做出选择时，应深思熟虑，评估潜在回报，以防投资失误导致后悔。</a:t>
            </a:r>
            <a:endParaRPr lang="en-US" sz="1440" dirty="0"/>
          </a:p>
        </p:txBody>
      </p:sp>
      <p:sp>
        <p:nvSpPr>
          <p:cNvPr id="29" name="Text 25"/>
          <p:cNvSpPr/>
          <p:nvPr/>
        </p:nvSpPr>
        <p:spPr>
          <a:xfrm>
            <a:off x="4654462" y="3230381"/>
            <a:ext cx="2943145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6997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伦理与责任</a:t>
            </a:r>
            <a:endParaRPr lang="en-US" sz="1440" dirty="0"/>
          </a:p>
        </p:txBody>
      </p:sp>
      <p:sp>
        <p:nvSpPr>
          <p:cNvPr id="30" name="Text 26"/>
          <p:cNvSpPr/>
          <p:nvPr/>
        </p:nvSpPr>
        <p:spPr>
          <a:xfrm>
            <a:off x="4654462" y="3725515"/>
            <a:ext cx="2943145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科技进步带来便利的同时，也引发伦理和责任问题。科技爱好者在追求创新时，应坚守伦理底线，避免因忽视社会责任而后悔。</a:t>
            </a:r>
            <a:endParaRPr lang="en-US" sz="1440" dirty="0"/>
          </a:p>
        </p:txBody>
      </p:sp>
      <p:sp>
        <p:nvSpPr>
          <p:cNvPr id="31" name="Text 27"/>
          <p:cNvSpPr/>
          <p:nvPr/>
        </p:nvSpPr>
        <p:spPr>
          <a:xfrm>
            <a:off x="590704" y="1259363"/>
            <a:ext cx="556517" cy="5943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0828" y="1859596"/>
            <a:ext cx="1627924" cy="11338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7488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2139785" y="2205990"/>
            <a:ext cx="3648781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成功案例分享</a:t>
            </a:r>
            <a:endParaRPr lang="en-US" sz="144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75" y="240600"/>
            <a:ext cx="403293" cy="40329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16492" y="195358"/>
            <a:ext cx="7550190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企业实例</a:t>
            </a:r>
            <a:endParaRPr lang="en-US" sz="1440" dirty="0"/>
          </a:p>
        </p:txBody>
      </p:sp>
      <p:sp>
        <p:nvSpPr>
          <p:cNvPr id="5" name="Shape 1"/>
          <p:cNvSpPr/>
          <p:nvPr/>
        </p:nvSpPr>
        <p:spPr>
          <a:xfrm>
            <a:off x="1899319" y="1263712"/>
            <a:ext cx="6114961" cy="2910532"/>
          </a:xfrm>
          <a:custGeom>
            <a:avLst/>
            <a:gdLst/>
            <a:ahLst/>
            <a:cxnLst/>
            <a:rect l="l" t="t" r="r" b="b"/>
            <a:pathLst>
              <a:path w="6114961" h="2910532">
                <a:moveTo>
                  <a:pt x="363816" y="0"/>
                </a:moveTo>
                <a:moveTo>
                  <a:pt x="363816" y="0"/>
                </a:moveTo>
                <a:lnTo>
                  <a:pt x="5751145" y="0"/>
                </a:lnTo>
                <a:quadBezTo>
                  <a:pt x="6114961" y="0"/>
                  <a:pt x="6114961" y="363816"/>
                </a:quadBezTo>
                <a:lnTo>
                  <a:pt x="6114961" y="2546715"/>
                </a:lnTo>
                <a:quadBezTo>
                  <a:pt x="6114961" y="2910532"/>
                  <a:pt x="5751145" y="2910532"/>
                </a:quadBezTo>
                <a:lnTo>
                  <a:pt x="363816" y="2910532"/>
                </a:lnTo>
                <a:quadBezTo>
                  <a:pt x="0" y="2910532"/>
                  <a:pt x="0" y="2546715"/>
                </a:quadBezTo>
                <a:lnTo>
                  <a:pt x="0" y="363816"/>
                </a:lnTo>
                <a:quadBezTo>
                  <a:pt x="0" y="0"/>
                  <a:pt x="363816" y="0"/>
                </a:quadBezTo>
                <a:close/>
              </a:path>
            </a:pathLst>
          </a:custGeom>
          <a:solidFill>
            <a:srgbClr val="0084FF">
              <a:alpha val="0"/>
            </a:srgbClr>
          </a:solidFill>
          <a:ln w="19050">
            <a:solidFill>
              <a:srgbClr val="407AFF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2"/>
          <p:cNvSpPr/>
          <p:nvPr/>
        </p:nvSpPr>
        <p:spPr>
          <a:xfrm>
            <a:off x="6625888" y="3638339"/>
            <a:ext cx="342973" cy="342973"/>
          </a:xfrm>
          <a:custGeom>
            <a:avLst/>
            <a:gdLst/>
            <a:ahLst/>
            <a:cxnLst/>
            <a:rect l="l" t="t" r="r" b="b"/>
            <a:pathLst>
              <a:path w="342973" h="342973">
                <a:moveTo>
                  <a:pt x="0" y="171487"/>
                </a:moveTo>
                <a:moveTo>
                  <a:pt x="0" y="171487"/>
                </a:moveTo>
                <a:cubicBezTo>
                  <a:pt x="473" y="76946"/>
                  <a:pt x="77371" y="622"/>
                  <a:pt x="171913" y="858"/>
                </a:cubicBezTo>
                <a:cubicBezTo>
                  <a:pt x="266455" y="1094"/>
                  <a:pt x="342971" y="77802"/>
                  <a:pt x="342971" y="172344"/>
                </a:cubicBezTo>
                <a:cubicBezTo>
                  <a:pt x="342971" y="266886"/>
                  <a:pt x="266455" y="343594"/>
                  <a:pt x="171913" y="343830"/>
                </a:cubicBezTo>
                <a:cubicBezTo>
                  <a:pt x="77371" y="344066"/>
                  <a:pt x="473" y="267742"/>
                  <a:pt x="0" y="173201"/>
                </a:cubicBezTo>
                <a:close/>
                <a:moveTo>
                  <a:pt x="257230" y="171487"/>
                </a:moveTo>
                <a:cubicBezTo>
                  <a:pt x="256758" y="124302"/>
                  <a:pt x="218249" y="86366"/>
                  <a:pt x="171062" y="86602"/>
                </a:cubicBezTo>
                <a:cubicBezTo>
                  <a:pt x="123875" y="86838"/>
                  <a:pt x="85748" y="125157"/>
                  <a:pt x="85748" y="172344"/>
                </a:cubicBezTo>
                <a:cubicBezTo>
                  <a:pt x="85748" y="219531"/>
                  <a:pt x="123875" y="257850"/>
                  <a:pt x="171062" y="258086"/>
                </a:cubicBezTo>
                <a:cubicBezTo>
                  <a:pt x="218249" y="258322"/>
                  <a:pt x="256758" y="220386"/>
                  <a:pt x="257230" y="173201"/>
                </a:cubicBezTo>
                <a:close/>
              </a:path>
            </a:pathLst>
          </a:custGeom>
          <a:solidFill>
            <a:srgbClr val="407A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3"/>
          <p:cNvSpPr/>
          <p:nvPr/>
        </p:nvSpPr>
        <p:spPr>
          <a:xfrm>
            <a:off x="7050133" y="3638339"/>
            <a:ext cx="342973" cy="342973"/>
          </a:xfrm>
          <a:custGeom>
            <a:avLst/>
            <a:gdLst/>
            <a:ahLst/>
            <a:cxnLst/>
            <a:rect l="l" t="t" r="r" b="b"/>
            <a:pathLst>
              <a:path w="342973" h="342973">
                <a:moveTo>
                  <a:pt x="0" y="171487"/>
                </a:moveTo>
                <a:moveTo>
                  <a:pt x="0" y="171487"/>
                </a:moveTo>
                <a:cubicBezTo>
                  <a:pt x="473" y="76946"/>
                  <a:pt x="77371" y="622"/>
                  <a:pt x="171913" y="858"/>
                </a:cubicBezTo>
                <a:cubicBezTo>
                  <a:pt x="266455" y="1094"/>
                  <a:pt x="342971" y="77802"/>
                  <a:pt x="342971" y="172344"/>
                </a:cubicBezTo>
                <a:cubicBezTo>
                  <a:pt x="342971" y="266886"/>
                  <a:pt x="266455" y="343594"/>
                  <a:pt x="171913" y="343830"/>
                </a:cubicBezTo>
                <a:cubicBezTo>
                  <a:pt x="77371" y="344066"/>
                  <a:pt x="473" y="267742"/>
                  <a:pt x="0" y="173201"/>
                </a:cubicBezTo>
                <a:close/>
                <a:moveTo>
                  <a:pt x="257230" y="171487"/>
                </a:moveTo>
                <a:cubicBezTo>
                  <a:pt x="256758" y="124302"/>
                  <a:pt x="218249" y="86366"/>
                  <a:pt x="171062" y="86602"/>
                </a:cubicBezTo>
                <a:cubicBezTo>
                  <a:pt x="123875" y="86838"/>
                  <a:pt x="85748" y="125157"/>
                  <a:pt x="85748" y="172344"/>
                </a:cubicBezTo>
                <a:cubicBezTo>
                  <a:pt x="85748" y="219531"/>
                  <a:pt x="123875" y="257850"/>
                  <a:pt x="171062" y="258086"/>
                </a:cubicBezTo>
                <a:cubicBezTo>
                  <a:pt x="218249" y="258322"/>
                  <a:pt x="256758" y="220386"/>
                  <a:pt x="257230" y="173201"/>
                </a:cubicBezTo>
                <a:close/>
              </a:path>
            </a:pathLst>
          </a:custGeom>
          <a:solidFill>
            <a:srgbClr val="407AFF">
              <a:alpha val="7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4"/>
          <p:cNvSpPr/>
          <p:nvPr/>
        </p:nvSpPr>
        <p:spPr>
          <a:xfrm>
            <a:off x="7474378" y="3638339"/>
            <a:ext cx="342973" cy="342973"/>
          </a:xfrm>
          <a:custGeom>
            <a:avLst/>
            <a:gdLst/>
            <a:ahLst/>
            <a:cxnLst/>
            <a:rect l="l" t="t" r="r" b="b"/>
            <a:pathLst>
              <a:path w="342973" h="342973">
                <a:moveTo>
                  <a:pt x="0" y="171487"/>
                </a:moveTo>
                <a:moveTo>
                  <a:pt x="0" y="171487"/>
                </a:moveTo>
                <a:cubicBezTo>
                  <a:pt x="473" y="76946"/>
                  <a:pt x="77371" y="622"/>
                  <a:pt x="171913" y="858"/>
                </a:cubicBezTo>
                <a:cubicBezTo>
                  <a:pt x="266455" y="1094"/>
                  <a:pt x="342971" y="77802"/>
                  <a:pt x="342971" y="172344"/>
                </a:cubicBezTo>
                <a:cubicBezTo>
                  <a:pt x="342971" y="266886"/>
                  <a:pt x="266455" y="343594"/>
                  <a:pt x="171913" y="343830"/>
                </a:cubicBezTo>
                <a:cubicBezTo>
                  <a:pt x="77371" y="344066"/>
                  <a:pt x="473" y="267742"/>
                  <a:pt x="0" y="173201"/>
                </a:cubicBezTo>
                <a:close/>
                <a:moveTo>
                  <a:pt x="257230" y="171487"/>
                </a:moveTo>
                <a:cubicBezTo>
                  <a:pt x="256758" y="124302"/>
                  <a:pt x="218249" y="86366"/>
                  <a:pt x="171062" y="86602"/>
                </a:cubicBezTo>
                <a:cubicBezTo>
                  <a:pt x="123875" y="86838"/>
                  <a:pt x="85748" y="125157"/>
                  <a:pt x="85748" y="172344"/>
                </a:cubicBezTo>
                <a:cubicBezTo>
                  <a:pt x="85748" y="219531"/>
                  <a:pt x="123875" y="257850"/>
                  <a:pt x="171062" y="258086"/>
                </a:cubicBezTo>
                <a:cubicBezTo>
                  <a:pt x="218249" y="258322"/>
                  <a:pt x="256758" y="220386"/>
                  <a:pt x="257230" y="173201"/>
                </a:cubicBezTo>
                <a:close/>
              </a:path>
            </a:pathLst>
          </a:custGeom>
          <a:solidFill>
            <a:srgbClr val="407AFF">
              <a:alpha val="5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5"/>
          <p:cNvSpPr/>
          <p:nvPr/>
        </p:nvSpPr>
        <p:spPr>
          <a:xfrm>
            <a:off x="1129720" y="1879259"/>
            <a:ext cx="1539197" cy="1539197"/>
          </a:xfrm>
          <a:custGeom>
            <a:avLst/>
            <a:gdLst/>
            <a:ahLst/>
            <a:cxnLst/>
            <a:rect l="l" t="t" r="r" b="b"/>
            <a:pathLst>
              <a:path w="1539197" h="1539197">
                <a:moveTo>
                  <a:pt x="769598" y="0"/>
                </a:moveTo>
                <a:moveTo>
                  <a:pt x="769598" y="0"/>
                </a:moveTo>
                <a:cubicBezTo>
                  <a:pt x="1194351" y="0"/>
                  <a:pt x="1539197" y="344845"/>
                  <a:pt x="1539197" y="769598"/>
                </a:cubicBezTo>
                <a:cubicBezTo>
                  <a:pt x="1539197" y="1194351"/>
                  <a:pt x="1194351" y="1539197"/>
                  <a:pt x="769598" y="1539197"/>
                </a:cubicBezTo>
                <a:cubicBezTo>
                  <a:pt x="344845" y="1539197"/>
                  <a:pt x="0" y="1194351"/>
                  <a:pt x="0" y="769598"/>
                </a:cubicBezTo>
                <a:cubicBezTo>
                  <a:pt x="0" y="344845"/>
                  <a:pt x="344845" y="0"/>
                  <a:pt x="769598" y="0"/>
                </a:cubicBezTo>
                <a:close/>
              </a:path>
            </a:pathLst>
          </a:custGeom>
          <a:solidFill>
            <a:srgbClr val="407AF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415" y="2301386"/>
            <a:ext cx="731520" cy="73152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3100174" y="1997645"/>
            <a:ext cx="3178817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728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企业实例</a:t>
            </a:r>
            <a:endParaRPr lang="en-US" sz="1440" dirty="0"/>
          </a:p>
        </p:txBody>
      </p:sp>
      <p:sp>
        <p:nvSpPr>
          <p:cNvPr id="12" name="Text 7"/>
          <p:cNvSpPr/>
          <p:nvPr/>
        </p:nvSpPr>
        <p:spPr>
          <a:xfrm>
            <a:off x="3100174" y="2648858"/>
            <a:ext cx="4202717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以苹果公司为例，其成功在于不断创新和优秀的设计，引领了智能手机、电脑等科技产品的潮流。</a:t>
            </a:r>
            <a:endParaRPr lang="en-US" sz="14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75" y="240600"/>
            <a:ext cx="403293" cy="40329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16492" y="195358"/>
            <a:ext cx="7550190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个人故事</a:t>
            </a:r>
            <a:endParaRPr lang="en-US" sz="1440" dirty="0"/>
          </a:p>
        </p:txBody>
      </p:sp>
      <p:sp>
        <p:nvSpPr>
          <p:cNvPr id="5" name="Shape 1"/>
          <p:cNvSpPr/>
          <p:nvPr/>
        </p:nvSpPr>
        <p:spPr>
          <a:xfrm>
            <a:off x="473671" y="3616908"/>
            <a:ext cx="1689871" cy="667117"/>
          </a:xfrm>
          <a:custGeom>
            <a:avLst/>
            <a:gdLst/>
            <a:ahLst/>
            <a:cxnLst/>
            <a:rect l="l" t="t" r="r" b="b"/>
            <a:pathLst>
              <a:path w="1689871" h="667117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667117"/>
                </a:lnTo>
                <a:lnTo>
                  <a:pt x="0" y="667117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2"/>
          <p:cNvSpPr/>
          <p:nvPr/>
        </p:nvSpPr>
        <p:spPr>
          <a:xfrm>
            <a:off x="473671" y="2965440"/>
            <a:ext cx="1689871" cy="660080"/>
          </a:xfrm>
          <a:custGeom>
            <a:avLst/>
            <a:gdLst/>
            <a:ahLst/>
            <a:cxnLst/>
            <a:rect l="l" t="t" r="r" b="b"/>
            <a:pathLst>
              <a:path w="1689871" h="660080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660080"/>
                </a:lnTo>
                <a:lnTo>
                  <a:pt x="0" y="660080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3"/>
          <p:cNvSpPr/>
          <p:nvPr/>
        </p:nvSpPr>
        <p:spPr>
          <a:xfrm>
            <a:off x="473671" y="2301643"/>
            <a:ext cx="1689871" cy="667117"/>
          </a:xfrm>
          <a:custGeom>
            <a:avLst/>
            <a:gdLst/>
            <a:ahLst/>
            <a:cxnLst/>
            <a:rect l="l" t="t" r="r" b="b"/>
            <a:pathLst>
              <a:path w="1689871" h="667117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667117"/>
                </a:lnTo>
                <a:lnTo>
                  <a:pt x="0" y="667117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4"/>
          <p:cNvSpPr/>
          <p:nvPr/>
        </p:nvSpPr>
        <p:spPr>
          <a:xfrm>
            <a:off x="473671" y="1286306"/>
            <a:ext cx="1689871" cy="1015337"/>
          </a:xfrm>
          <a:custGeom>
            <a:avLst/>
            <a:gdLst/>
            <a:ahLst/>
            <a:cxnLst/>
            <a:rect l="l" t="t" r="r" b="b"/>
            <a:pathLst>
              <a:path w="1689871" h="1015337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1015337"/>
                </a:lnTo>
                <a:lnTo>
                  <a:pt x="0" y="1015337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5"/>
          <p:cNvSpPr/>
          <p:nvPr/>
        </p:nvSpPr>
        <p:spPr>
          <a:xfrm>
            <a:off x="473671" y="1772273"/>
            <a:ext cx="1689871" cy="3931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点击输入文字</a:t>
            </a:r>
            <a:endParaRPr lang="en-US" sz="1440" dirty="0"/>
          </a:p>
        </p:txBody>
      </p:sp>
      <p:sp>
        <p:nvSpPr>
          <p:cNvPr id="10" name="Text 6"/>
          <p:cNvSpPr/>
          <p:nvPr/>
        </p:nvSpPr>
        <p:spPr>
          <a:xfrm>
            <a:off x="473671" y="2438605"/>
            <a:ext cx="1689871" cy="3931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点击输入文字</a:t>
            </a:r>
            <a:endParaRPr lang="en-US" sz="1440" dirty="0"/>
          </a:p>
        </p:txBody>
      </p:sp>
      <p:sp>
        <p:nvSpPr>
          <p:cNvPr id="11" name="Text 7"/>
          <p:cNvSpPr/>
          <p:nvPr/>
        </p:nvSpPr>
        <p:spPr>
          <a:xfrm>
            <a:off x="473671" y="3098884"/>
            <a:ext cx="1689871" cy="3931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点击输入文字</a:t>
            </a:r>
            <a:endParaRPr lang="en-US" sz="1440" dirty="0"/>
          </a:p>
        </p:txBody>
      </p:sp>
      <p:sp>
        <p:nvSpPr>
          <p:cNvPr id="12" name="Text 8"/>
          <p:cNvSpPr/>
          <p:nvPr/>
        </p:nvSpPr>
        <p:spPr>
          <a:xfrm>
            <a:off x="473671" y="3753871"/>
            <a:ext cx="1689871" cy="3931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点击输入文字</a:t>
            </a:r>
            <a:endParaRPr lang="en-US" sz="1440" dirty="0"/>
          </a:p>
        </p:txBody>
      </p:sp>
      <p:sp>
        <p:nvSpPr>
          <p:cNvPr id="13" name="Shape 9"/>
          <p:cNvSpPr/>
          <p:nvPr/>
        </p:nvSpPr>
        <p:spPr>
          <a:xfrm>
            <a:off x="473671" y="1286306"/>
            <a:ext cx="1689871" cy="371912"/>
          </a:xfrm>
          <a:custGeom>
            <a:avLst/>
            <a:gdLst/>
            <a:ahLst/>
            <a:cxnLst/>
            <a:rect l="l" t="t" r="r" b="b"/>
            <a:pathLst>
              <a:path w="1689871" h="371912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371912"/>
                </a:lnTo>
                <a:lnTo>
                  <a:pt x="0" y="371912"/>
                </a:lnTo>
                <a:close/>
              </a:path>
            </a:pathLst>
          </a:custGeom>
          <a:solidFill>
            <a:srgbClr val="407A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0"/>
          <p:cNvSpPr/>
          <p:nvPr/>
        </p:nvSpPr>
        <p:spPr>
          <a:xfrm>
            <a:off x="473671" y="1268018"/>
            <a:ext cx="1689871" cy="3931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点击输入文字</a:t>
            </a:r>
            <a:endParaRPr lang="en-US" sz="1440" dirty="0"/>
          </a:p>
        </p:txBody>
      </p:sp>
      <p:sp>
        <p:nvSpPr>
          <p:cNvPr id="15" name="Shape 11"/>
          <p:cNvSpPr/>
          <p:nvPr/>
        </p:nvSpPr>
        <p:spPr>
          <a:xfrm>
            <a:off x="2279611" y="3616908"/>
            <a:ext cx="1689871" cy="667117"/>
          </a:xfrm>
          <a:custGeom>
            <a:avLst/>
            <a:gdLst/>
            <a:ahLst/>
            <a:cxnLst/>
            <a:rect l="l" t="t" r="r" b="b"/>
            <a:pathLst>
              <a:path w="1689871" h="667117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667117"/>
                </a:lnTo>
                <a:lnTo>
                  <a:pt x="0" y="667117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2"/>
          <p:cNvSpPr/>
          <p:nvPr/>
        </p:nvSpPr>
        <p:spPr>
          <a:xfrm>
            <a:off x="2279611" y="2965440"/>
            <a:ext cx="1689871" cy="660080"/>
          </a:xfrm>
          <a:custGeom>
            <a:avLst/>
            <a:gdLst/>
            <a:ahLst/>
            <a:cxnLst/>
            <a:rect l="l" t="t" r="r" b="b"/>
            <a:pathLst>
              <a:path w="1689871" h="660080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660080"/>
                </a:lnTo>
                <a:lnTo>
                  <a:pt x="0" y="660080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3"/>
          <p:cNvSpPr/>
          <p:nvPr/>
        </p:nvSpPr>
        <p:spPr>
          <a:xfrm>
            <a:off x="2279611" y="2301643"/>
            <a:ext cx="1689871" cy="667117"/>
          </a:xfrm>
          <a:custGeom>
            <a:avLst/>
            <a:gdLst/>
            <a:ahLst/>
            <a:cxnLst/>
            <a:rect l="l" t="t" r="r" b="b"/>
            <a:pathLst>
              <a:path w="1689871" h="667117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667117"/>
                </a:lnTo>
                <a:lnTo>
                  <a:pt x="0" y="667117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4"/>
          <p:cNvSpPr/>
          <p:nvPr/>
        </p:nvSpPr>
        <p:spPr>
          <a:xfrm>
            <a:off x="2279611" y="1286306"/>
            <a:ext cx="1689871" cy="1015337"/>
          </a:xfrm>
          <a:custGeom>
            <a:avLst/>
            <a:gdLst/>
            <a:ahLst/>
            <a:cxnLst/>
            <a:rect l="l" t="t" r="r" b="b"/>
            <a:pathLst>
              <a:path w="1689871" h="1015337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1015337"/>
                </a:lnTo>
                <a:lnTo>
                  <a:pt x="0" y="1015337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5"/>
          <p:cNvSpPr/>
          <p:nvPr/>
        </p:nvSpPr>
        <p:spPr>
          <a:xfrm>
            <a:off x="2279611" y="1772273"/>
            <a:ext cx="1689871" cy="3931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点击输入文字</a:t>
            </a:r>
            <a:endParaRPr lang="en-US" sz="1440" dirty="0"/>
          </a:p>
        </p:txBody>
      </p:sp>
      <p:sp>
        <p:nvSpPr>
          <p:cNvPr id="20" name="Text 16"/>
          <p:cNvSpPr/>
          <p:nvPr/>
        </p:nvSpPr>
        <p:spPr>
          <a:xfrm>
            <a:off x="2279611" y="2438605"/>
            <a:ext cx="1689871" cy="3931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点击输入文字</a:t>
            </a:r>
            <a:endParaRPr lang="en-US" sz="1440" dirty="0"/>
          </a:p>
        </p:txBody>
      </p:sp>
      <p:sp>
        <p:nvSpPr>
          <p:cNvPr id="21" name="Text 17"/>
          <p:cNvSpPr/>
          <p:nvPr/>
        </p:nvSpPr>
        <p:spPr>
          <a:xfrm>
            <a:off x="2279611" y="3098884"/>
            <a:ext cx="1689871" cy="3931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点击输入文字</a:t>
            </a:r>
            <a:endParaRPr lang="en-US" sz="1440" dirty="0"/>
          </a:p>
        </p:txBody>
      </p:sp>
      <p:sp>
        <p:nvSpPr>
          <p:cNvPr id="22" name="Text 18"/>
          <p:cNvSpPr/>
          <p:nvPr/>
        </p:nvSpPr>
        <p:spPr>
          <a:xfrm>
            <a:off x="2279611" y="3753871"/>
            <a:ext cx="1689871" cy="3931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点击输入文字</a:t>
            </a:r>
            <a:endParaRPr lang="en-US" sz="1440" dirty="0"/>
          </a:p>
        </p:txBody>
      </p:sp>
      <p:sp>
        <p:nvSpPr>
          <p:cNvPr id="23" name="Shape 19"/>
          <p:cNvSpPr/>
          <p:nvPr/>
        </p:nvSpPr>
        <p:spPr>
          <a:xfrm>
            <a:off x="2279611" y="1286306"/>
            <a:ext cx="1689871" cy="371912"/>
          </a:xfrm>
          <a:custGeom>
            <a:avLst/>
            <a:gdLst/>
            <a:ahLst/>
            <a:cxnLst/>
            <a:rect l="l" t="t" r="r" b="b"/>
            <a:pathLst>
              <a:path w="1689871" h="371912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371912"/>
                </a:lnTo>
                <a:lnTo>
                  <a:pt x="0" y="371912"/>
                </a:ln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0"/>
          <p:cNvSpPr/>
          <p:nvPr/>
        </p:nvSpPr>
        <p:spPr>
          <a:xfrm>
            <a:off x="2279611" y="1268018"/>
            <a:ext cx="1689871" cy="3931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点击输入文字</a:t>
            </a:r>
            <a:endParaRPr lang="en-US" sz="1440" dirty="0"/>
          </a:p>
        </p:txBody>
      </p:sp>
      <p:sp>
        <p:nvSpPr>
          <p:cNvPr id="25" name="Shape 21"/>
          <p:cNvSpPr/>
          <p:nvPr/>
        </p:nvSpPr>
        <p:spPr>
          <a:xfrm>
            <a:off x="4554839" y="17679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moveTo>
                  <a:pt x="137160" y="0"/>
                </a:moveTo>
                <a:cubicBezTo>
                  <a:pt x="212861" y="0"/>
                  <a:pt x="274320" y="61459"/>
                  <a:pt x="274320" y="137160"/>
                </a:cubicBezTo>
                <a:cubicBezTo>
                  <a:pt x="274320" y="212861"/>
                  <a:pt x="212861" y="274320"/>
                  <a:pt x="137160" y="274320"/>
                </a:cubicBezTo>
                <a:cubicBezTo>
                  <a:pt x="61459" y="274320"/>
                  <a:pt x="0" y="212861"/>
                  <a:pt x="0" y="137160"/>
                </a:cubicBezTo>
                <a:cubicBezTo>
                  <a:pt x="0" y="61459"/>
                  <a:pt x="61459" y="0"/>
                  <a:pt x="137160" y="0"/>
                </a:cubicBezTo>
                <a:close/>
              </a:path>
            </a:pathLst>
          </a:custGeom>
          <a:solidFill>
            <a:srgbClr val="0084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2"/>
          <p:cNvSpPr/>
          <p:nvPr/>
        </p:nvSpPr>
        <p:spPr>
          <a:xfrm>
            <a:off x="4400592" y="1658218"/>
            <a:ext cx="582815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152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27" name="Shape 23"/>
          <p:cNvSpPr/>
          <p:nvPr/>
        </p:nvSpPr>
        <p:spPr>
          <a:xfrm>
            <a:off x="4554839" y="265911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moveTo>
                  <a:pt x="137160" y="0"/>
                </a:moveTo>
                <a:cubicBezTo>
                  <a:pt x="212861" y="0"/>
                  <a:pt x="274320" y="61459"/>
                  <a:pt x="274320" y="137160"/>
                </a:cubicBezTo>
                <a:cubicBezTo>
                  <a:pt x="274320" y="212861"/>
                  <a:pt x="212861" y="274320"/>
                  <a:pt x="137160" y="274320"/>
                </a:cubicBezTo>
                <a:cubicBezTo>
                  <a:pt x="61459" y="274320"/>
                  <a:pt x="0" y="212861"/>
                  <a:pt x="0" y="137160"/>
                </a:cubicBezTo>
                <a:cubicBezTo>
                  <a:pt x="0" y="61459"/>
                  <a:pt x="61459" y="0"/>
                  <a:pt x="137160" y="0"/>
                </a:cubicBezTo>
                <a:close/>
              </a:path>
            </a:pathLst>
          </a:cu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4"/>
          <p:cNvSpPr/>
          <p:nvPr/>
        </p:nvSpPr>
        <p:spPr>
          <a:xfrm>
            <a:off x="4400592" y="2558532"/>
            <a:ext cx="582815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152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29" name="Shape 25"/>
          <p:cNvSpPr/>
          <p:nvPr/>
        </p:nvSpPr>
        <p:spPr>
          <a:xfrm>
            <a:off x="4554839" y="357079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moveTo>
                  <a:pt x="137160" y="0"/>
                </a:moveTo>
                <a:cubicBezTo>
                  <a:pt x="212861" y="0"/>
                  <a:pt x="274320" y="61459"/>
                  <a:pt x="274320" y="137160"/>
                </a:cubicBezTo>
                <a:cubicBezTo>
                  <a:pt x="274320" y="212861"/>
                  <a:pt x="212861" y="274320"/>
                  <a:pt x="137160" y="274320"/>
                </a:cubicBezTo>
                <a:cubicBezTo>
                  <a:pt x="61459" y="274320"/>
                  <a:pt x="0" y="212861"/>
                  <a:pt x="0" y="137160"/>
                </a:cubicBezTo>
                <a:cubicBezTo>
                  <a:pt x="0" y="61459"/>
                  <a:pt x="61459" y="0"/>
                  <a:pt x="137160" y="0"/>
                </a:cubicBezTo>
                <a:close/>
              </a:path>
            </a:pathLst>
          </a:custGeom>
          <a:solidFill>
            <a:srgbClr val="407A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Text 26"/>
          <p:cNvSpPr/>
          <p:nvPr/>
        </p:nvSpPr>
        <p:spPr>
          <a:xfrm>
            <a:off x="4400592" y="3470209"/>
            <a:ext cx="582815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152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31" name="Text 27"/>
          <p:cNvSpPr/>
          <p:nvPr/>
        </p:nvSpPr>
        <p:spPr>
          <a:xfrm>
            <a:off x="4554839" y="1268018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输入标题文案</a:t>
            </a:r>
            <a:endParaRPr lang="en-US" sz="1440" dirty="0"/>
          </a:p>
        </p:txBody>
      </p:sp>
      <p:sp>
        <p:nvSpPr>
          <p:cNvPr id="32" name="Text 28"/>
          <p:cNvSpPr/>
          <p:nvPr/>
        </p:nvSpPr>
        <p:spPr>
          <a:xfrm>
            <a:off x="5037468" y="1722226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选择的启示</a:t>
            </a:r>
            <a:endParaRPr lang="en-US" sz="1440" dirty="0"/>
          </a:p>
        </p:txBody>
      </p:sp>
      <p:sp>
        <p:nvSpPr>
          <p:cNvPr id="33" name="Text 29"/>
          <p:cNvSpPr/>
          <p:nvPr/>
        </p:nvSpPr>
        <p:spPr>
          <a:xfrm>
            <a:off x="5037468" y="2087986"/>
            <a:ext cx="3744431" cy="6035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在科技发展的浪潮中，个人故事揭示了选择的力量。每一个决定都可能开启新的可能，塑造未来。</a:t>
            </a:r>
            <a:endParaRPr lang="en-US" sz="1440" dirty="0"/>
          </a:p>
        </p:txBody>
      </p:sp>
      <p:sp>
        <p:nvSpPr>
          <p:cNvPr id="34" name="Text 30"/>
          <p:cNvSpPr/>
          <p:nvPr/>
        </p:nvSpPr>
        <p:spPr>
          <a:xfrm>
            <a:off x="5037468" y="2613396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决策与创新</a:t>
            </a:r>
            <a:endParaRPr lang="en-US" sz="1440" dirty="0"/>
          </a:p>
        </p:txBody>
      </p:sp>
      <p:sp>
        <p:nvSpPr>
          <p:cNvPr id="35" name="Text 31"/>
          <p:cNvSpPr/>
          <p:nvPr/>
        </p:nvSpPr>
        <p:spPr>
          <a:xfrm>
            <a:off x="5037468" y="2979156"/>
            <a:ext cx="3744431" cy="6035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科技爱好者通过个人故事分享，展示了如何通过关键选择推动技术创新，影响行业发展。</a:t>
            </a:r>
            <a:endParaRPr lang="en-US" sz="1440" dirty="0"/>
          </a:p>
        </p:txBody>
      </p:sp>
      <p:sp>
        <p:nvSpPr>
          <p:cNvPr id="36" name="Text 32"/>
          <p:cNvSpPr/>
          <p:nvPr/>
        </p:nvSpPr>
        <p:spPr>
          <a:xfrm>
            <a:off x="5037468" y="3525073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挑战与机遇</a:t>
            </a:r>
            <a:endParaRPr lang="en-US" sz="1440" dirty="0"/>
          </a:p>
        </p:txBody>
      </p:sp>
      <p:sp>
        <p:nvSpPr>
          <p:cNvPr id="37" name="Text 33"/>
          <p:cNvSpPr/>
          <p:nvPr/>
        </p:nvSpPr>
        <p:spPr>
          <a:xfrm>
            <a:off x="5037468" y="3890833"/>
            <a:ext cx="3744431" cy="6035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面对技术变革的挑战，个人故事强调了选择的重要性，如何在逆境中寻找并把握成长的机遇。</a:t>
            </a:r>
            <a:endParaRPr lang="en-US" sz="144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19923" y="1863090"/>
            <a:ext cx="4452077" cy="14173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6480" b="1" dirty="0">
                <a:solidFill>
                  <a:srgbClr val="407AFF">
                    <a:alpha val="1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THANKS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119923" y="1948567"/>
            <a:ext cx="3468168" cy="76809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4608" b="1" dirty="0">
                <a:solidFill>
                  <a:srgbClr val="407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感谢观看</a:t>
            </a:r>
            <a:endParaRPr lang="en-US" sz="14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1314</Words>
  <Application>Microsoft Office PowerPoint</Application>
  <PresentationFormat>全屏显示(16:9)</PresentationFormat>
  <Paragraphs>196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4" baseType="lpstr">
      <vt:lpstr>Microsoft Yahei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 K</cp:lastModifiedBy>
  <cp:revision>2</cp:revision>
  <dcterms:created xsi:type="dcterms:W3CDTF">2025-03-19T05:22:42Z</dcterms:created>
  <dcterms:modified xsi:type="dcterms:W3CDTF">2026-07-30T07:06:20Z</dcterms:modified>
</cp:coreProperties>
</file>